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6" r:id="rId9"/>
    <p:sldId id="269" r:id="rId10"/>
    <p:sldId id="270" r:id="rId11"/>
    <p:sldId id="272" r:id="rId12"/>
    <p:sldId id="263" r:id="rId1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66"/>
    <a:srgbClr val="E9F4D1"/>
    <a:srgbClr val="E7E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09" autoAdjust="0"/>
    <p:restoredTop sz="98867" autoAdjust="0"/>
  </p:normalViewPr>
  <p:slideViewPr>
    <p:cSldViewPr snapToGrid="0" snapToObjects="1">
      <p:cViewPr varScale="1">
        <p:scale>
          <a:sx n="112" d="100"/>
          <a:sy n="112" d="100"/>
        </p:scale>
        <p:origin x="7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9CB3-7272-433C-BC1C-AD8C182D3469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A2A5-FE42-4920-8D58-EA52DE80A6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7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8E75-ABCE-457F-B1A5-DAE6B39428DA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FF84-4AF4-43F3-A6A0-4703D88614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27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591C-3222-43A0-8597-DA7E9671B6E9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9D5B-D5E1-4AE5-895E-035FEE88F1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7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AACE-3A34-499C-BD12-BE93EC42733B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9302-9CD6-4D5D-A9C0-6D1FE7A833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76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25F7-3E4A-44EC-8D56-15395F428EC3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A1E1-51D7-4273-8906-B4B2788D57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3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F17B-A20B-435C-968F-7B6744CEAD9F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1337-3CB3-4DD7-B951-C29269CE4E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03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2ECB-F139-406D-8F65-E58695239151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E93F-7AD1-4C8A-BB04-E9A134154F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37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1EFC-52EC-4CBF-9BB2-9ECCE1B4AA34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E330-8EB2-46C8-84EA-B6359E62A0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3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B4BC-DBBD-4A02-B0D7-E66FB0C16F70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417C-035D-4516-849E-2CB6200C0C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75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7B19F-5EDB-4AFD-B5DE-0BA28E810F14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EBD9-385C-4758-9B1A-3CEB5D1769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75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1AAA-B196-43EB-BA11-00FDECEF6A7A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3F48-1BFC-4E6A-B0CB-16550760A8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9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D2BB9C-26E5-4DBD-B0A2-BB3612D49B82}" type="datetimeFigureOut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83BC9-E4E5-4315-A168-B2F2A6E6CF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www.wiesbaden.de/leben-in-wiesbaden/bildung/schulen/schulwegweiser_weiterfuehrende_schulen.php#https:/www.wiesbaden.de/leben-in-wiesbaden/bildung/schulen/schulwegweiser_weiterfuehrende_schulen.php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maxresdefault.jp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" r="28562" b="2496"/>
          <a:stretch/>
        </p:blipFill>
        <p:spPr>
          <a:xfrm>
            <a:off x="0" y="-27020"/>
            <a:ext cx="9144000" cy="702518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13" y="4760763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ffectLst>
                  <a:reflection blurRad="6350" stA="60000" endA="900" endPos="60000" dist="60007" dir="5400000" sy="-100000" algn="bl" rotWithShape="0"/>
                </a:effectLst>
              </a:rPr>
              <a:t>Wiesbadener Gymnasien</a:t>
            </a:r>
          </a:p>
        </p:txBody>
      </p:sp>
      <p:pic>
        <p:nvPicPr>
          <p:cNvPr id="205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42913"/>
            <a:ext cx="1981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06575"/>
            <a:ext cx="1979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806575"/>
            <a:ext cx="197961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42913"/>
            <a:ext cx="19796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806575"/>
            <a:ext cx="19573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21945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442913"/>
            <a:ext cx="19796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219450"/>
            <a:ext cx="19796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 descr="wiesbaden_logo_1890230018.gif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90" y="3397100"/>
            <a:ext cx="1980000" cy="1009800"/>
          </a:xfrm>
          <a:prstGeom prst="rect">
            <a:avLst/>
          </a:prstGeom>
        </p:spPr>
      </p:pic>
      <p:cxnSp>
        <p:nvCxnSpPr>
          <p:cNvPr id="19" name="Gerade Verbindung 18"/>
          <p:cNvCxnSpPr>
            <a:stCxn id="4" idx="1"/>
          </p:cNvCxnSpPr>
          <p:nvPr/>
        </p:nvCxnSpPr>
        <p:spPr>
          <a:xfrm>
            <a:off x="722313" y="5441835"/>
            <a:ext cx="7772400" cy="15875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de-DE" sz="2800" b="1" dirty="0"/>
              <a:t>Die Wiesbadener Gymnasien - </a:t>
            </a:r>
            <a:r>
              <a:rPr lang="de-DE" sz="2800" b="1" dirty="0">
                <a:solidFill>
                  <a:srgbClr val="7F7F7F"/>
                </a:solidFill>
              </a:rPr>
              <a:t>Unterschiede</a:t>
            </a:r>
            <a:endParaRPr lang="de-DE" sz="2800" dirty="0">
              <a:solidFill>
                <a:srgbClr val="7F7F7F"/>
              </a:solidFill>
            </a:endParaRPr>
          </a:p>
          <a:p>
            <a:pPr marL="985838" indent="-539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Sprachenfolge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1. und 2. (und 3.) Fremdsprache</a:t>
            </a:r>
          </a:p>
          <a:p>
            <a:pPr marL="985838" indent="-539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200" b="1" dirty="0">
                <a:solidFill>
                  <a:srgbClr val="7F7F7F"/>
                </a:solidFill>
              </a:rPr>
              <a:t>Schwerpunkte</a:t>
            </a:r>
            <a:br>
              <a:rPr lang="de-DE" sz="2200" b="1" dirty="0">
                <a:solidFill>
                  <a:srgbClr val="7F7F7F"/>
                </a:solidFill>
              </a:rPr>
            </a:br>
            <a:r>
              <a:rPr lang="de-DE" sz="2200" dirty="0"/>
              <a:t>Bilingualer Unterricht, Musik, Kunst, MINT und Sport</a:t>
            </a:r>
          </a:p>
          <a:p>
            <a:pPr marL="985838" indent="-539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200" b="1" dirty="0">
                <a:solidFill>
                  <a:srgbClr val="7F7F7F"/>
                </a:solidFill>
              </a:rPr>
              <a:t>Ganztagsbetreuung</a:t>
            </a:r>
            <a:br>
              <a:rPr lang="de-DE" sz="2200" b="1" dirty="0">
                <a:solidFill>
                  <a:srgbClr val="7F7F7F"/>
                </a:solidFill>
              </a:rPr>
            </a:br>
            <a:r>
              <a:rPr lang="de-DE" sz="2200" dirty="0"/>
              <a:t>Mittagessen, Hausaufgabenbetreuung, AG- und Förderkurse</a:t>
            </a:r>
          </a:p>
          <a:p>
            <a:pPr marL="985838" indent="-539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200" b="1" dirty="0">
                <a:solidFill>
                  <a:srgbClr val="7F7F7F"/>
                </a:solidFill>
              </a:rPr>
              <a:t>Wahlunterricht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3. Fremdsprache, mathematisch-naturwissenschaftliche Angebote</a:t>
            </a:r>
          </a:p>
          <a:p>
            <a:pPr marL="985838" indent="-539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2200" b="1" dirty="0">
                <a:solidFill>
                  <a:srgbClr val="7F7F7F"/>
                </a:solidFill>
              </a:rPr>
              <a:t>Größe der Schule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7244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3500" b="1" dirty="0"/>
              <a:t>Tage der offenen Tür, Gymnasien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>
                <a:sym typeface="Wingdings" panose="05000000000000000000" pitchFamily="2" charset="2"/>
              </a:rPr>
              <a:t>Theodor-Fliedner-Schule 	</a:t>
            </a:r>
            <a:r>
              <a:rPr lang="de-DE" sz="2600" dirty="0" smtClean="0">
                <a:sym typeface="Wingdings" panose="05000000000000000000" pitchFamily="2" charset="2"/>
              </a:rPr>
              <a:t>09.11.2019	ab 10.00 Uhr</a:t>
            </a:r>
            <a:endParaRPr lang="de-DE" sz="2600" dirty="0">
              <a:sym typeface="Wingdings" panose="05000000000000000000" pitchFamily="2" charset="2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 err="1">
                <a:sym typeface="Wingdings" panose="05000000000000000000" pitchFamily="2" charset="2"/>
              </a:rPr>
              <a:t>Oranienschule</a:t>
            </a:r>
            <a:r>
              <a:rPr lang="de-DE" sz="2600" dirty="0">
                <a:sym typeface="Wingdings" panose="05000000000000000000" pitchFamily="2" charset="2"/>
              </a:rPr>
              <a:t> 				</a:t>
            </a:r>
            <a:r>
              <a:rPr lang="de-DE" sz="2600" dirty="0" smtClean="0">
                <a:sym typeface="Wingdings" panose="05000000000000000000" pitchFamily="2" charset="2"/>
              </a:rPr>
              <a:t>16.11.2019	ab 10.00 Uhr</a:t>
            </a:r>
            <a:endParaRPr lang="de-DE" sz="2600" dirty="0">
              <a:sym typeface="Wingdings" panose="05000000000000000000" pitchFamily="2" charset="2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 err="1">
                <a:sym typeface="Wingdings" panose="05000000000000000000" pitchFamily="2" charset="2"/>
              </a:rPr>
              <a:t>Diltheyschule</a:t>
            </a:r>
            <a:r>
              <a:rPr lang="de-DE" sz="2600" dirty="0">
                <a:sym typeface="Wingdings" panose="05000000000000000000" pitchFamily="2" charset="2"/>
              </a:rPr>
              <a:t>	 			</a:t>
            </a:r>
            <a:r>
              <a:rPr lang="de-DE" sz="2600" dirty="0" smtClean="0">
                <a:sym typeface="Wingdings" panose="05000000000000000000" pitchFamily="2" charset="2"/>
              </a:rPr>
              <a:t>23.11.2019	ab 8.00 Uhr</a:t>
            </a:r>
            <a:endParaRPr lang="de-DE" sz="2600" dirty="0">
              <a:sym typeface="Wingdings" panose="05000000000000000000" pitchFamily="2" charset="2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 err="1"/>
              <a:t>Leibnizschule</a:t>
            </a:r>
            <a:r>
              <a:rPr lang="de-DE" sz="2600" dirty="0"/>
              <a:t> 				</a:t>
            </a:r>
            <a:r>
              <a:rPr lang="de-DE" sz="2600" dirty="0" smtClean="0">
                <a:sym typeface="Wingdings" panose="05000000000000000000" pitchFamily="2" charset="2"/>
              </a:rPr>
              <a:t>30.11.2019</a:t>
            </a:r>
            <a:r>
              <a:rPr lang="de-DE" sz="2600" dirty="0">
                <a:sym typeface="Wingdings" panose="05000000000000000000" pitchFamily="2" charset="2"/>
              </a:rPr>
              <a:t>	ab 9.00 Uhr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>
                <a:sym typeface="Wingdings" panose="05000000000000000000" pitchFamily="2" charset="2"/>
              </a:rPr>
              <a:t>Elly-Heuss-Schule			</a:t>
            </a:r>
            <a:r>
              <a:rPr lang="de-DE" sz="2600" dirty="0" smtClean="0">
                <a:sym typeface="Wingdings" panose="05000000000000000000" pitchFamily="2" charset="2"/>
              </a:rPr>
              <a:t>07.12.2019</a:t>
            </a:r>
            <a:r>
              <a:rPr lang="de-DE" sz="2600" dirty="0">
                <a:sym typeface="Wingdings" panose="05000000000000000000" pitchFamily="2" charset="2"/>
              </a:rPr>
              <a:t>	ab </a:t>
            </a:r>
            <a:r>
              <a:rPr lang="de-DE" sz="2600" dirty="0" smtClean="0">
                <a:sym typeface="Wingdings" panose="05000000000000000000" pitchFamily="2" charset="2"/>
              </a:rPr>
              <a:t>10.00 </a:t>
            </a:r>
            <a:r>
              <a:rPr lang="de-DE" sz="2600" dirty="0">
                <a:sym typeface="Wingdings" panose="05000000000000000000" pitchFamily="2" charset="2"/>
              </a:rPr>
              <a:t>Uhr</a:t>
            </a:r>
            <a:endParaRPr lang="de-DE" sz="26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>
                <a:sym typeface="Wingdings" panose="05000000000000000000" pitchFamily="2" charset="2"/>
              </a:rPr>
              <a:t>Mosbacher Berg 			18.01.2020	ab 10.00 </a:t>
            </a:r>
            <a:r>
              <a:rPr lang="de-DE" sz="2600" dirty="0" smtClean="0">
                <a:sym typeface="Wingdings" panose="05000000000000000000" pitchFamily="2" charset="2"/>
              </a:rPr>
              <a:t>Uhr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 smtClean="0">
                <a:sym typeface="Wingdings" panose="05000000000000000000" pitchFamily="2" charset="2"/>
              </a:rPr>
              <a:t>Martin-Niemöller-Schule</a:t>
            </a:r>
            <a:r>
              <a:rPr lang="de-DE" sz="2600" dirty="0">
                <a:sym typeface="Wingdings" panose="05000000000000000000" pitchFamily="2" charset="2"/>
              </a:rPr>
              <a:t>	</a:t>
            </a:r>
            <a:r>
              <a:rPr lang="de-DE" sz="2600" dirty="0" smtClean="0">
                <a:sym typeface="Wingdings" panose="05000000000000000000" pitchFamily="2" charset="2"/>
              </a:rPr>
              <a:t>25.01.2020 </a:t>
            </a:r>
            <a:r>
              <a:rPr lang="de-DE" sz="2600" dirty="0">
                <a:sym typeface="Wingdings" panose="05000000000000000000" pitchFamily="2" charset="2"/>
              </a:rPr>
              <a:t>	ab </a:t>
            </a:r>
            <a:r>
              <a:rPr lang="de-DE" sz="2600" dirty="0" smtClean="0">
                <a:sym typeface="Wingdings" panose="05000000000000000000" pitchFamily="2" charset="2"/>
              </a:rPr>
              <a:t>10.00 </a:t>
            </a:r>
            <a:r>
              <a:rPr lang="de-DE" sz="2600" dirty="0">
                <a:sym typeface="Wingdings" panose="05000000000000000000" pitchFamily="2" charset="2"/>
              </a:rPr>
              <a:t>Uhr</a:t>
            </a:r>
            <a:endParaRPr lang="de-DE" sz="26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de-DE" sz="2600" dirty="0" smtClean="0"/>
              <a:t>Gutenbergschule</a:t>
            </a:r>
            <a:r>
              <a:rPr lang="de-DE" sz="2600" dirty="0" smtClean="0">
                <a:sym typeface="Wingdings" panose="05000000000000000000" pitchFamily="2" charset="2"/>
              </a:rPr>
              <a:t> </a:t>
            </a:r>
            <a:r>
              <a:rPr lang="de-DE" sz="2600" dirty="0">
                <a:sym typeface="Wingdings" panose="05000000000000000000" pitchFamily="2" charset="2"/>
              </a:rPr>
              <a:t>			</a:t>
            </a:r>
            <a:r>
              <a:rPr lang="de-DE" sz="2600" dirty="0" smtClean="0">
                <a:sym typeface="Wingdings" panose="05000000000000000000" pitchFamily="2" charset="2"/>
              </a:rPr>
              <a:t>01.02.2020	ab 10.00 </a:t>
            </a:r>
            <a:r>
              <a:rPr lang="de-DE" sz="2600" dirty="0" smtClean="0">
                <a:sym typeface="Wingdings" panose="05000000000000000000" pitchFamily="2" charset="2"/>
              </a:rPr>
              <a:t>Uhr</a:t>
            </a:r>
            <a:endParaRPr lang="de-DE" sz="2600" dirty="0">
              <a:sym typeface="Wingdings" panose="05000000000000000000" pitchFamily="2" charset="2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05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maxresdefault.jpg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" r="28562" b="2496"/>
          <a:stretch/>
        </p:blipFill>
        <p:spPr>
          <a:xfrm>
            <a:off x="0" y="-40530"/>
            <a:ext cx="9144000" cy="7025186"/>
          </a:xfrm>
          <a:prstGeom prst="rect">
            <a:avLst/>
          </a:prstGeom>
        </p:spPr>
      </p:pic>
      <p:grpSp>
        <p:nvGrpSpPr>
          <p:cNvPr id="14339" name="Gruppierung 3"/>
          <p:cNvGrpSpPr>
            <a:grpSpLocks noChangeAspect="1"/>
          </p:cNvGrpSpPr>
          <p:nvPr/>
        </p:nvGrpSpPr>
        <p:grpSpPr bwMode="auto">
          <a:xfrm>
            <a:off x="252413" y="711200"/>
            <a:ext cx="8639175" cy="958850"/>
            <a:chOff x="1963633" y="420298"/>
            <a:chExt cx="6723167" cy="747200"/>
          </a:xfrm>
        </p:grpSpPr>
        <p:pic>
          <p:nvPicPr>
            <p:cNvPr id="14343" name="Bild 4" descr="EHS_neues Logo-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Bild 5" descr="Gutenber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Bild 6" descr=" Mosbacher Ber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Bild 7" descr="Leipnizschule 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Bild 8" descr="MN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Bild 9" descr="Logo_OS_Website_2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Bild 10" descr="Logo_TFS-Wiesbade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feld 13"/>
          <p:cNvSpPr txBox="1"/>
          <p:nvPr/>
        </p:nvSpPr>
        <p:spPr>
          <a:xfrm>
            <a:off x="252000" y="1721041"/>
            <a:ext cx="8640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Wiesbadener Gymnasien</a:t>
            </a:r>
          </a:p>
        </p:txBody>
      </p:sp>
      <p:pic>
        <p:nvPicPr>
          <p:cNvPr id="15" name="Bild 14" descr="wiesbaden_logo_1890230018.gif">
            <a:hlinkClick r:id="rId11"/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35" y="5410086"/>
            <a:ext cx="1980000" cy="1009800"/>
          </a:xfrm>
          <a:prstGeom prst="rect">
            <a:avLst/>
          </a:prstGeom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3" y="2819400"/>
            <a:ext cx="5133975" cy="3600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Das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Gymnasium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Grundsätzliches</a:t>
            </a:r>
            <a:br>
              <a:rPr lang="de-DE" dirty="0"/>
            </a:br>
            <a:endParaRPr lang="de-DE" dirty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Gymnasiale Eignung – Ist mein Kind gymnasial geeignet ?</a:t>
            </a:r>
            <a:br>
              <a:rPr lang="de-DE" dirty="0"/>
            </a:br>
            <a:endParaRPr lang="de-DE" dirty="0"/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Die Wiesbadener Gymnasien </a:t>
            </a:r>
            <a:r>
              <a:rPr lang="mr-IN" dirty="0"/>
              <a:t>–</a:t>
            </a:r>
            <a:r>
              <a:rPr lang="de-DE" dirty="0"/>
              <a:t> Gemeinsamkeiten und Unterschiede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de-DE" altLang="de-DE" b="1" dirty="0">
                <a:solidFill>
                  <a:srgbClr val="0D0D0D"/>
                </a:solidFill>
              </a:rPr>
              <a:t>Grundsätzliches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pPr marL="914400" lvl="1" indent="-514350"/>
            <a:r>
              <a:rPr lang="de-DE" altLang="de-DE" sz="2400" dirty="0"/>
              <a:t>Das Gymnasium umfasst nur </a:t>
            </a:r>
            <a:r>
              <a:rPr lang="de-DE" altLang="de-DE" sz="2400" u="sng" dirty="0"/>
              <a:t>einen</a:t>
            </a:r>
            <a:r>
              <a:rPr lang="de-DE" altLang="de-DE" sz="2400" dirty="0"/>
              <a:t> </a:t>
            </a:r>
            <a:r>
              <a:rPr lang="de-DE" altLang="de-DE" sz="2400" dirty="0" smtClean="0"/>
              <a:t>Bildungsgang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endParaRPr lang="de-DE" altLang="de-DE" sz="2400" dirty="0"/>
          </a:p>
          <a:p>
            <a:pPr marL="914400" lvl="1" indent="-514350"/>
            <a:r>
              <a:rPr lang="de-DE" altLang="de-DE" sz="2400" dirty="0"/>
              <a:t>Ziel ist das Abitur (allgemeine Hochschulreife)</a:t>
            </a:r>
            <a:br>
              <a:rPr lang="de-DE" altLang="de-DE" sz="2400" dirty="0"/>
            </a:br>
            <a:endParaRPr lang="de-DE" altLang="de-DE" sz="2400" dirty="0"/>
          </a:p>
          <a:p>
            <a:pPr marL="914400" lvl="1" indent="-514350"/>
            <a:r>
              <a:rPr lang="de-DE" altLang="de-DE" sz="2400" dirty="0"/>
              <a:t>Mindestens zwei Fremdsprachen</a:t>
            </a:r>
            <a:br>
              <a:rPr lang="de-DE" altLang="de-DE" sz="2400" dirty="0"/>
            </a:br>
            <a:endParaRPr lang="de-DE" altLang="de-DE" sz="2400" dirty="0"/>
          </a:p>
          <a:p>
            <a:pPr marL="914400" lvl="1" indent="-514350"/>
            <a:r>
              <a:rPr lang="de-DE" altLang="de-DE" sz="2400" dirty="0"/>
              <a:t>Wahlunterricht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2"/>
            </a:pPr>
            <a:r>
              <a:rPr lang="de-DE" altLang="de-DE" b="1" dirty="0"/>
              <a:t>Ist mein Kind gymnasial geeignet?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pPr lvl="1"/>
            <a:r>
              <a:rPr lang="de-DE" altLang="de-DE" sz="2400" dirty="0"/>
              <a:t>Geht Ihr Kind gerne zur Schule?</a:t>
            </a:r>
            <a:br>
              <a:rPr lang="de-DE" altLang="de-DE" sz="2400" dirty="0"/>
            </a:br>
            <a:endParaRPr lang="de-DE" altLang="de-DE" sz="2400" dirty="0"/>
          </a:p>
          <a:p>
            <a:pPr lvl="1">
              <a:buFont typeface="Symbol" pitchFamily="18" charset="2"/>
              <a:buChar char="-"/>
            </a:pPr>
            <a:r>
              <a:rPr lang="de-DE" altLang="de-DE" sz="2400" dirty="0"/>
              <a:t>Haben Sie den Eindruck, dass Ihr Kind alltägliche Zusammenhänge rasch versteht?</a:t>
            </a:r>
            <a:br>
              <a:rPr lang="de-DE" altLang="de-DE" sz="2400" dirty="0"/>
            </a:br>
            <a:endParaRPr lang="de-DE" altLang="de-DE" sz="2400" dirty="0"/>
          </a:p>
          <a:p>
            <a:pPr lvl="1">
              <a:buFont typeface="Symbol" pitchFamily="18" charset="2"/>
              <a:buChar char="-"/>
            </a:pPr>
            <a:r>
              <a:rPr lang="de-DE" altLang="de-DE" sz="2400" dirty="0"/>
              <a:t>Ist Ihr Kind wissbegierig und möchte Neues </a:t>
            </a:r>
            <a:br>
              <a:rPr lang="de-DE" altLang="de-DE" sz="2400" dirty="0"/>
            </a:br>
            <a:r>
              <a:rPr lang="de-DE" altLang="de-DE" sz="2400" dirty="0"/>
              <a:t>kennenlernen?</a:t>
            </a:r>
          </a:p>
          <a:p>
            <a:pPr lvl="1">
              <a:buFont typeface="Symbol" pitchFamily="18" charset="2"/>
              <a:buChar char="-"/>
            </a:pPr>
            <a:endParaRPr lang="de-DE" altLang="de-DE" sz="2400" dirty="0">
              <a:solidFill>
                <a:srgbClr val="FF0000"/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2"/>
            </a:pPr>
            <a:r>
              <a:rPr lang="de-DE" altLang="de-DE" b="1" dirty="0">
                <a:solidFill>
                  <a:srgbClr val="0D0D0D"/>
                </a:solidFill>
              </a:rPr>
              <a:t>Ist mein Kind gymnasial geeignet?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pPr lvl="1">
              <a:buFont typeface="Symbol" pitchFamily="18" charset="2"/>
              <a:buChar char="-"/>
            </a:pPr>
            <a:r>
              <a:rPr lang="de-DE" altLang="de-DE" sz="2400" dirty="0"/>
              <a:t>Erledigt Ihr Kind seine Hausaufgaben selbstständig </a:t>
            </a:r>
            <a:br>
              <a:rPr lang="de-DE" altLang="de-DE" sz="2400" dirty="0"/>
            </a:br>
            <a:r>
              <a:rPr lang="de-DE" altLang="de-DE" sz="2400" dirty="0"/>
              <a:t>und ordentlich?</a:t>
            </a:r>
            <a:br>
              <a:rPr lang="de-DE" altLang="de-DE" sz="2400" dirty="0"/>
            </a:br>
            <a:endParaRPr lang="de-DE" altLang="de-DE" sz="2400" dirty="0"/>
          </a:p>
          <a:p>
            <a:pPr lvl="1">
              <a:buFont typeface="Symbol" pitchFamily="18" charset="2"/>
              <a:buChar char="-"/>
            </a:pPr>
            <a:r>
              <a:rPr lang="de-DE" altLang="de-DE" sz="2400" dirty="0"/>
              <a:t>Kann sich Ihr Kind gut konzentrieren?</a:t>
            </a:r>
          </a:p>
          <a:p>
            <a:pPr lvl="1">
              <a:buFont typeface="Symbol" pitchFamily="18" charset="2"/>
              <a:buChar char="-"/>
            </a:pPr>
            <a:endParaRPr lang="de-DE" altLang="de-DE" sz="2400" dirty="0"/>
          </a:p>
          <a:p>
            <a:pPr lvl="1">
              <a:buFont typeface="Symbol" pitchFamily="18" charset="2"/>
              <a:buChar char="-"/>
            </a:pPr>
            <a:r>
              <a:rPr lang="de-DE" altLang="de-DE" sz="2400" dirty="0"/>
              <a:t>Ist Ihr Kind </a:t>
            </a:r>
            <a:r>
              <a:rPr lang="de-DE" altLang="de-DE" sz="2400" dirty="0" smtClean="0"/>
              <a:t>ausdauernd </a:t>
            </a:r>
            <a:r>
              <a:rPr lang="de-DE" altLang="de-DE" sz="2400" dirty="0"/>
              <a:t>wenn es liest, malt, schreibt </a:t>
            </a:r>
            <a:br>
              <a:rPr lang="de-DE" altLang="de-DE" sz="2400" dirty="0"/>
            </a:br>
            <a:r>
              <a:rPr lang="de-DE" altLang="de-DE" sz="2400" dirty="0"/>
              <a:t>oder bastelt?</a:t>
            </a:r>
            <a:br>
              <a:rPr lang="de-DE" altLang="de-DE" sz="2400" dirty="0"/>
            </a:br>
            <a:r>
              <a:rPr lang="de-DE" altLang="de-DE" sz="2400" dirty="0"/>
              <a:t/>
            </a:r>
            <a:br>
              <a:rPr lang="de-DE" altLang="de-DE" sz="2400" dirty="0"/>
            </a:br>
            <a:endParaRPr lang="de-DE" altLang="de-DE" sz="2400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2"/>
            </a:pPr>
            <a:r>
              <a:rPr lang="de-DE" altLang="de-DE" b="1" dirty="0"/>
              <a:t>Ist mein Kind gymnasial geeignet?</a:t>
            </a:r>
            <a:br>
              <a:rPr lang="de-DE" altLang="de-DE" b="1" dirty="0"/>
            </a:br>
            <a:endParaRPr lang="de-DE" altLang="de-DE" b="1" dirty="0"/>
          </a:p>
          <a:p>
            <a:pPr lvl="1" indent="-342900"/>
            <a:r>
              <a:rPr lang="de-DE" altLang="de-DE" sz="2400" dirty="0"/>
              <a:t>Verfolgt Ihr Kind wichtige Vorhaben auch bei Schwierigkeiten weiter?</a:t>
            </a:r>
          </a:p>
          <a:p>
            <a:pPr lvl="1" indent="-342900"/>
            <a:endParaRPr lang="de-DE" altLang="de-DE" sz="2400" dirty="0"/>
          </a:p>
          <a:p>
            <a:pPr lvl="1" indent="-342900"/>
            <a:r>
              <a:rPr lang="de-DE" altLang="de-DE" sz="2400" dirty="0"/>
              <a:t>Ist Ihr Kind in der Lage,  sich in eine Gemeinschaft einzuordnen?</a:t>
            </a:r>
            <a:br>
              <a:rPr lang="de-DE" altLang="de-DE" sz="2400" dirty="0"/>
            </a:br>
            <a:endParaRPr lang="de-DE" altLang="de-DE" sz="2400" dirty="0"/>
          </a:p>
          <a:p>
            <a:pPr lvl="1" indent="-342900"/>
            <a:r>
              <a:rPr lang="de-DE" altLang="de-DE" sz="2400" dirty="0"/>
              <a:t>Trauen Sie Ihrem Kind zu, noch einiges mehr für </a:t>
            </a:r>
            <a:br>
              <a:rPr lang="de-DE" altLang="de-DE" sz="2400" dirty="0"/>
            </a:br>
            <a:r>
              <a:rPr lang="de-DE" altLang="de-DE" sz="2400" dirty="0"/>
              <a:t>die Schule zu tun?</a:t>
            </a:r>
            <a:br>
              <a:rPr lang="de-DE" altLang="de-DE" sz="2400" dirty="0"/>
            </a:br>
            <a:endParaRPr lang="de-DE" altLang="de-DE" sz="2400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de-DE" b="1" dirty="0">
                <a:solidFill>
                  <a:schemeClr val="bg1">
                    <a:lumMod val="75000"/>
                  </a:schemeClr>
                </a:solidFill>
              </a:rPr>
              <a:t>Ist mein Kind gymnasial geeignet?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de-DE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de-DE" sz="4800" b="1" dirty="0"/>
              <a:t>Bitte beachten Sie die </a:t>
            </a:r>
            <a:r>
              <a:rPr lang="de-DE" sz="4800" b="1" dirty="0">
                <a:solidFill>
                  <a:srgbClr val="FF6600"/>
                </a:solidFill>
              </a:rPr>
              <a:t>Grundschulempfehlung</a:t>
            </a:r>
            <a:r>
              <a:rPr lang="de-DE" sz="4800" b="1" dirty="0"/>
              <a:t>!!!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8300"/>
            <a:ext cx="87280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241675"/>
            <a:ext cx="190341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4525963"/>
          </a:xfrm>
        </p:spPr>
        <p:txBody>
          <a:bodyPr rtlCol="0">
            <a:normAutofit/>
          </a:bodyPr>
          <a:lstStyle/>
          <a:p>
            <a:pPr marL="514350" lvl="1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de-DE" b="1" dirty="0"/>
              <a:t>Die Wiesbadener Gymnasien -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Gemeinsamkeiten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5838" indent="-446088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G9</a:t>
            </a:r>
          </a:p>
          <a:p>
            <a:pPr marL="985838" indent="-446088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Ohne Schulwechsel bis zum Abitur</a:t>
            </a:r>
          </a:p>
          <a:p>
            <a:pPr marL="985838" indent="-446088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Fachunterricht und fachübergreifender Unterricht</a:t>
            </a:r>
          </a:p>
          <a:p>
            <a:pPr marL="985838" indent="-446088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Methodenvielfalt, eigenverantwortliches Lernen</a:t>
            </a:r>
          </a:p>
          <a:p>
            <a:pPr marL="985838" indent="-446088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Konzepte zum Sozialen Lernen und zur Konfliktlösung</a:t>
            </a:r>
          </a:p>
          <a:p>
            <a:pPr marL="985838" indent="-446088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Übergangskonzepte </a:t>
            </a:r>
            <a:r>
              <a:rPr lang="de-DE" sz="2400" dirty="0" smtClean="0"/>
              <a:t>vom Jg</a:t>
            </a:r>
            <a:r>
              <a:rPr lang="de-DE" sz="2400" dirty="0"/>
              <a:t>. 4 </a:t>
            </a:r>
            <a:r>
              <a:rPr lang="de-DE" sz="2400" dirty="0" smtClean="0"/>
              <a:t>zum </a:t>
            </a:r>
            <a:r>
              <a:rPr lang="de-DE" sz="2400" dirty="0"/>
              <a:t>Jg. 5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360363" y="1582738"/>
            <a:ext cx="8424862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ung 3"/>
          <p:cNvGrpSpPr>
            <a:grpSpLocks noChangeAspect="1"/>
          </p:cNvGrpSpPr>
          <p:nvPr/>
        </p:nvGrpSpPr>
        <p:grpSpPr bwMode="auto">
          <a:xfrm>
            <a:off x="256499" y="482602"/>
            <a:ext cx="8639175" cy="958850"/>
            <a:chOff x="1963633" y="420298"/>
            <a:chExt cx="6723167" cy="747200"/>
          </a:xfrm>
        </p:grpSpPr>
        <p:pic>
          <p:nvPicPr>
            <p:cNvPr id="25" name="Bild 4" descr="EHS_neues Logo-1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5" t="7169" r="53848" b="44336"/>
            <a:stretch>
              <a:fillRect/>
            </a:stretch>
          </p:blipFill>
          <p:spPr bwMode="auto">
            <a:xfrm>
              <a:off x="2200388" y="420298"/>
              <a:ext cx="100873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Bild 5" descr="Guten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54" y="4474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Bild 6" descr=" Mosbacher Ber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19"/>
            <a:stretch>
              <a:fillRect/>
            </a:stretch>
          </p:blipFill>
          <p:spPr bwMode="auto">
            <a:xfrm>
              <a:off x="3905190" y="420298"/>
              <a:ext cx="20645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Bild 7" descr="Leipnizschule 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8"/>
            <a:stretch>
              <a:fillRect/>
            </a:stretch>
          </p:blipFill>
          <p:spPr bwMode="auto">
            <a:xfrm>
              <a:off x="6021664" y="424198"/>
              <a:ext cx="65500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Bild 8" descr="MN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52" y="42029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Bild 9" descr="Logo_OS_Website_2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25"/>
            <a:stretch>
              <a:fillRect/>
            </a:stretch>
          </p:blipFill>
          <p:spPr bwMode="auto">
            <a:xfrm>
              <a:off x="7422852" y="420298"/>
              <a:ext cx="67866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Bild 10" descr="Logo_TFS-Wiesbade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33"/>
            <a:stretch>
              <a:fillRect/>
            </a:stretch>
          </p:blipFill>
          <p:spPr bwMode="auto">
            <a:xfrm>
              <a:off x="8114614" y="420298"/>
              <a:ext cx="572186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Bild 11" descr="1-an-alle-eltern-scha-1-4-lerinnen-und-scha-1-4-ler-der-diltheyschule-liebe-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6" r="17677" b="78043"/>
            <a:stretch>
              <a:fillRect/>
            </a:stretch>
          </p:blipFill>
          <p:spPr bwMode="auto">
            <a:xfrm>
              <a:off x="1963633" y="424198"/>
              <a:ext cx="26294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Bildschirmpräsentation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Mangal</vt:lpstr>
      <vt:lpstr>Symbol</vt:lpstr>
      <vt:lpstr>Wingdings</vt:lpstr>
      <vt:lpstr>Office-Design</vt:lpstr>
      <vt:lpstr>Wiesbadener Gymnasien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Elly-Heuss-Schule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Gymnasien in Wiesbaden</dc:title>
  <dc:creator>Inja Schimek</dc:creator>
  <cp:lastModifiedBy>Manig, Antina</cp:lastModifiedBy>
  <cp:revision>39</cp:revision>
  <dcterms:created xsi:type="dcterms:W3CDTF">2017-03-31T16:33:37Z</dcterms:created>
  <dcterms:modified xsi:type="dcterms:W3CDTF">2019-09-16T14:57:34Z</dcterms:modified>
</cp:coreProperties>
</file>