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22"/>
  </p:notesMasterIdLst>
  <p:sldIdLst>
    <p:sldId id="256" r:id="rId4"/>
    <p:sldId id="257" r:id="rId5"/>
    <p:sldId id="276" r:id="rId6"/>
    <p:sldId id="258" r:id="rId7"/>
    <p:sldId id="259" r:id="rId8"/>
    <p:sldId id="261" r:id="rId9"/>
    <p:sldId id="264" r:id="rId10"/>
    <p:sldId id="265" r:id="rId11"/>
    <p:sldId id="266" r:id="rId12"/>
    <p:sldId id="263" r:id="rId13"/>
    <p:sldId id="275" r:id="rId14"/>
    <p:sldId id="262" r:id="rId15"/>
    <p:sldId id="267" r:id="rId16"/>
    <p:sldId id="269" r:id="rId17"/>
    <p:sldId id="268" r:id="rId18"/>
    <p:sldId id="270" r:id="rId19"/>
    <p:sldId id="271" r:id="rId20"/>
    <p:sldId id="272"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0FD"/>
    <a:srgbClr val="9CD6FE"/>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autoAdjust="0"/>
    <p:restoredTop sz="95330" autoAdjust="0"/>
  </p:normalViewPr>
  <p:slideViewPr>
    <p:cSldViewPr>
      <p:cViewPr varScale="1">
        <p:scale>
          <a:sx n="105" d="100"/>
          <a:sy n="105" d="100"/>
        </p:scale>
        <p:origin x="8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1370A-AF88-4F82-BBB5-78461BF19F47}" type="datetimeFigureOut">
              <a:rPr lang="de-DE" smtClean="0"/>
              <a:t>03.10.2016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73FF7-72C9-4CED-803E-F268B53C1043}" type="slidenum">
              <a:rPr lang="de-DE" smtClean="0"/>
              <a:t>‹Nr.›</a:t>
            </a:fld>
            <a:endParaRPr lang="de-DE"/>
          </a:p>
        </p:txBody>
      </p:sp>
    </p:spTree>
    <p:extLst>
      <p:ext uri="{BB962C8B-B14F-4D97-AF65-F5344CB8AC3E}">
        <p14:creationId xmlns:p14="http://schemas.microsoft.com/office/powerpoint/2010/main" val="126256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Startfolie</a:t>
            </a:r>
          </a:p>
          <a:p>
            <a:endParaRPr lang="de-DE" dirty="0" smtClean="0"/>
          </a:p>
          <a:p>
            <a:r>
              <a:rPr lang="de-DE" dirty="0" smtClean="0"/>
              <a:t>Vorstellung</a:t>
            </a:r>
            <a:r>
              <a:rPr lang="de-DE" baseline="0" dirty="0" smtClean="0"/>
              <a:t>: </a:t>
            </a:r>
            <a:r>
              <a:rPr lang="de-DE" baseline="0" dirty="0" err="1" smtClean="0"/>
              <a:t>Antina</a:t>
            </a:r>
            <a:r>
              <a:rPr lang="de-DE" baseline="0" dirty="0" smtClean="0"/>
              <a:t> Manig, Studiendirektorin für Schulleitungsaufgaben am Gymnasium am Mosbacher Berg, Schulleiterstelle z.Zt. nicht besetzt. Ich bin für die Aufnahme der Fünftklässler verantwortlich.</a:t>
            </a:r>
          </a:p>
          <a:p>
            <a:endParaRPr lang="de-DE" baseline="0" dirty="0" smtClean="0"/>
          </a:p>
          <a:p>
            <a:r>
              <a:rPr lang="de-DE" baseline="0" dirty="0" smtClean="0"/>
              <a:t>Ich stelle Ihnen die Schulform Gymnasium vor.</a:t>
            </a:r>
            <a:endParaRPr lang="de-DE" dirty="0"/>
          </a:p>
        </p:txBody>
      </p:sp>
      <p:sp>
        <p:nvSpPr>
          <p:cNvPr id="4" name="Foliennummernplatzhalter 3"/>
          <p:cNvSpPr>
            <a:spLocks noGrp="1"/>
          </p:cNvSpPr>
          <p:nvPr>
            <p:ph type="sldNum" sz="quarter" idx="10"/>
          </p:nvPr>
        </p:nvSpPr>
        <p:spPr/>
        <p:txBody>
          <a:bodyPr/>
          <a:lstStyle/>
          <a:p>
            <a:fld id="{ACD73FF7-72C9-4CED-803E-F268B53C1043}" type="slidenum">
              <a:rPr lang="de-DE" smtClean="0"/>
              <a:t>1</a:t>
            </a:fld>
            <a:endParaRPr lang="de-DE"/>
          </a:p>
        </p:txBody>
      </p:sp>
    </p:spTree>
    <p:extLst>
      <p:ext uri="{BB962C8B-B14F-4D97-AF65-F5344CB8AC3E}">
        <p14:creationId xmlns:p14="http://schemas.microsoft.com/office/powerpoint/2010/main" val="381803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Die</a:t>
            </a:r>
            <a:r>
              <a:rPr lang="de-DE" baseline="0" dirty="0" smtClean="0"/>
              <a:t> Stundentafel am Gymnasium – hier die unserer Schule für G9 -  kann etwa so aussehen. Was für Sie jetzt nur wichtig ist, ist die Wochenstundenzahl.</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Insgesamt sind nach Vorgaben des Kultusministeriums </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unter G9 179 WStd. in den Jahrgängen 5 bis 10 zu geben, also 179WStd : 6 Jahrgänge = 29,83 WStd.</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Unter G8 sind es insgesamt 165 WStd. in den Jahrgängen 5 bis 9, also 165 WStd. : 5 Jahrgänge = 33</a:t>
            </a:r>
            <a:r>
              <a:rPr lang="de-DE" baseline="0" dirty="0" smtClean="0"/>
              <a:t> WStd.</a:t>
            </a:r>
            <a:endParaRPr lang="de-DE" dirty="0" smtClean="0"/>
          </a:p>
          <a:p>
            <a:pPr eaLnBrk="1" hangingPunct="1">
              <a:spcBef>
                <a:spcPct val="0"/>
              </a:spcBef>
            </a:pPr>
            <a:r>
              <a:rPr lang="de-DE" dirty="0" smtClean="0"/>
              <a:t>in jedem Schuljahr. Innerhalb der Stundentafeln gibt es für jede Schule einen gewissen Gestaltungsspielraum.</a:t>
            </a:r>
          </a:p>
          <a:p>
            <a:pPr eaLnBrk="1" hangingPunct="1">
              <a:spcBef>
                <a:spcPct val="0"/>
              </a:spcBef>
            </a:pPr>
            <a:r>
              <a:rPr lang="de-DE" dirty="0" smtClean="0"/>
              <a:t>Zusätzliche Stunden / WU: Bläserklasse, Forscherklasse, bilingualen Unterricht, </a:t>
            </a:r>
            <a:r>
              <a:rPr lang="de-DE" dirty="0" err="1" smtClean="0"/>
              <a:t>NaWi</a:t>
            </a:r>
            <a:r>
              <a:rPr lang="de-DE" dirty="0" smtClean="0"/>
              <a:t>-AGs… </a:t>
            </a:r>
          </a:p>
          <a:p>
            <a:pPr marL="114300" lvl="1" indent="0">
              <a:buFont typeface="Arial" panose="020B0604020202020204" pitchFamily="34" charset="0"/>
              <a:buNone/>
            </a:pPr>
            <a:endParaRPr lang="de-DE" dirty="0" smtClean="0"/>
          </a:p>
        </p:txBody>
      </p:sp>
      <p:sp>
        <p:nvSpPr>
          <p:cNvPr id="4" name="Foliennummernplatzhalter 3"/>
          <p:cNvSpPr>
            <a:spLocks noGrp="1"/>
          </p:cNvSpPr>
          <p:nvPr>
            <p:ph type="sldNum" sz="quarter" idx="10"/>
          </p:nvPr>
        </p:nvSpPr>
        <p:spPr/>
        <p:txBody>
          <a:bodyPr/>
          <a:lstStyle/>
          <a:p>
            <a:fld id="{ACD73FF7-72C9-4CED-803E-F268B53C1043}" type="slidenum">
              <a:rPr lang="de-DE" smtClean="0"/>
              <a:t>11</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Die</a:t>
            </a:r>
            <a:r>
              <a:rPr lang="de-DE" baseline="0" dirty="0" smtClean="0"/>
              <a:t> Stundentafel am Gymnasium – hier die unserer Schule für G9 -  kann etwa so aussehen. Was für Sie jetzt nur wichtig ist, ist die Wochenstundenzahl.</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Insgesamt sind nach Vorgaben des Kultusministeriums </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unter G9 insgesamt 179 WStd. in den Jahrgängen 5 bis 10 zu geben, also 179WStd : 6 Jahrgänge = 29,83 WStd.</a:t>
            </a:r>
          </a:p>
          <a:p>
            <a:pPr marL="0" marR="0" indent="0" algn="l" defTabSz="914400" rtl="0" eaLnBrk="1" fontAlgn="auto" latinLnBrk="0" hangingPunct="1">
              <a:lnSpc>
                <a:spcPct val="100000"/>
              </a:lnSpc>
              <a:spcBef>
                <a:spcPct val="0"/>
              </a:spcBef>
              <a:spcAft>
                <a:spcPts val="0"/>
              </a:spcAft>
              <a:buClrTx/>
              <a:buSzTx/>
              <a:buFontTx/>
              <a:buNone/>
              <a:tabLst/>
              <a:defRPr/>
            </a:pPr>
            <a:r>
              <a:rPr lang="de-DE" dirty="0" smtClean="0"/>
              <a:t>Unter G8 sind es insgesamt 165 WStd. in den Jahrgängen 5 bis 9, also 165 WStd. : 5 Jahrgänge = 33</a:t>
            </a:r>
            <a:r>
              <a:rPr lang="de-DE" baseline="0" dirty="0" smtClean="0"/>
              <a:t> WStd.</a:t>
            </a:r>
            <a:endParaRPr lang="de-DE" dirty="0" smtClean="0"/>
          </a:p>
          <a:p>
            <a:pPr eaLnBrk="1" hangingPunct="1">
              <a:spcBef>
                <a:spcPct val="0"/>
              </a:spcBef>
            </a:pPr>
            <a:r>
              <a:rPr lang="de-DE" dirty="0" smtClean="0"/>
              <a:t>in jedem Schuljahr. Innerhalb der Stundentafeln gibt es für jede Schule einen gewissen Gestaltungsspielraum.</a:t>
            </a:r>
          </a:p>
          <a:p>
            <a:pPr eaLnBrk="1" hangingPunct="1">
              <a:spcBef>
                <a:spcPct val="0"/>
              </a:spcBef>
            </a:pPr>
            <a:r>
              <a:rPr lang="de-DE" dirty="0" smtClean="0"/>
              <a:t>WU kann von Schule zu Schule unterschiedlich sein, z.B. GMB:</a:t>
            </a:r>
          </a:p>
          <a:p>
            <a:pPr eaLnBrk="1" hangingPunct="1">
              <a:spcBef>
                <a:spcPct val="0"/>
              </a:spcBef>
            </a:pPr>
            <a:r>
              <a:rPr lang="de-DE" dirty="0" err="1" smtClean="0"/>
              <a:t>Bili</a:t>
            </a:r>
            <a:r>
              <a:rPr lang="de-DE" dirty="0" smtClean="0"/>
              <a:t> ab Klasse 7 (+1h / </a:t>
            </a:r>
            <a:r>
              <a:rPr lang="de-DE" dirty="0" err="1" smtClean="0"/>
              <a:t>Sj</a:t>
            </a:r>
            <a:r>
              <a:rPr lang="de-DE" dirty="0" smtClean="0"/>
              <a:t>)</a:t>
            </a:r>
          </a:p>
          <a:p>
            <a:pPr eaLnBrk="1" hangingPunct="1">
              <a:spcBef>
                <a:spcPct val="0"/>
              </a:spcBef>
            </a:pPr>
            <a:r>
              <a:rPr lang="de-DE" dirty="0" smtClean="0"/>
              <a:t>Englisch +1h in Klasse 6</a:t>
            </a:r>
          </a:p>
          <a:p>
            <a:pPr eaLnBrk="1" hangingPunct="1">
              <a:spcBef>
                <a:spcPct val="0"/>
              </a:spcBef>
            </a:pPr>
            <a:r>
              <a:rPr lang="de-DE" dirty="0" smtClean="0"/>
              <a:t>AGs als Wahlunterricht</a:t>
            </a:r>
          </a:p>
          <a:p>
            <a:pPr eaLnBrk="1" hangingPunct="1">
              <a:spcBef>
                <a:spcPct val="0"/>
              </a:spcBef>
            </a:pPr>
            <a:r>
              <a:rPr lang="de-DE" dirty="0" smtClean="0"/>
              <a:t>Förderunterricht (Begabtenförderung / Leseförderung)</a:t>
            </a:r>
          </a:p>
        </p:txBody>
      </p:sp>
      <p:sp>
        <p:nvSpPr>
          <p:cNvPr id="4" name="Foliennummernplatzhalter 3"/>
          <p:cNvSpPr>
            <a:spLocks noGrp="1"/>
          </p:cNvSpPr>
          <p:nvPr>
            <p:ph type="sldNum" sz="quarter" idx="10"/>
          </p:nvPr>
        </p:nvSpPr>
        <p:spPr/>
        <p:txBody>
          <a:bodyPr/>
          <a:lstStyle/>
          <a:p>
            <a:fld id="{ACD73FF7-72C9-4CED-803E-F268B53C1043}" type="slidenum">
              <a:rPr lang="de-DE" smtClean="0"/>
              <a:t>12</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charset="0"/>
              <a:buNone/>
            </a:pPr>
            <a:r>
              <a:rPr lang="de-DE" sz="1200" dirty="0" smtClean="0">
                <a:latin typeface="Calibri" pitchFamily="34" charset="0"/>
              </a:rPr>
              <a:t>Der enorme Erfolg des G8-Gymnasiums hat aber auch seinen</a:t>
            </a:r>
            <a:r>
              <a:rPr lang="de-DE" sz="1200" baseline="0" dirty="0" smtClean="0">
                <a:latin typeface="Calibri" pitchFamily="34" charset="0"/>
              </a:rPr>
              <a:t> Preis. Immer wieder höre ich:</a:t>
            </a:r>
            <a:endParaRPr lang="de-DE" sz="1200" dirty="0" smtClean="0">
              <a:latin typeface="Calibri" pitchFamily="34" charset="0"/>
            </a:endParaRPr>
          </a:p>
          <a:p>
            <a:pPr>
              <a:buFont typeface="Arial" charset="0"/>
              <a:buNone/>
            </a:pPr>
            <a:endParaRPr lang="de-DE" sz="1200" dirty="0" smtClean="0">
              <a:latin typeface="Calibri" pitchFamily="34" charset="0"/>
            </a:endParaRPr>
          </a:p>
          <a:p>
            <a:pPr>
              <a:buFont typeface="Arial" charset="0"/>
              <a:buChar char="•"/>
            </a:pPr>
            <a:r>
              <a:rPr lang="de-DE" sz="1200" dirty="0" smtClean="0">
                <a:latin typeface="Calibri" pitchFamily="34" charset="0"/>
              </a:rPr>
              <a:t> lange Unterrichtstage, zu wenig Zeit für Spiel, Sport, Verein</a:t>
            </a:r>
          </a:p>
          <a:p>
            <a:pPr>
              <a:buFont typeface="Arial" charset="0"/>
              <a:buChar char="•"/>
            </a:pPr>
            <a:r>
              <a:rPr lang="de-DE" sz="1200" dirty="0" smtClean="0">
                <a:latin typeface="Calibri" pitchFamily="34" charset="0"/>
              </a:rPr>
              <a:t> Abituranforderungen nicht wesentlich verändert -&gt; </a:t>
            </a:r>
            <a:r>
              <a:rPr lang="de-DE" sz="1200" dirty="0" err="1" smtClean="0">
                <a:latin typeface="Calibri" pitchFamily="34" charset="0"/>
              </a:rPr>
              <a:t>Zentralabi</a:t>
            </a:r>
            <a:endParaRPr lang="de-DE" sz="1200" dirty="0" smtClean="0">
              <a:latin typeface="Calibri" pitchFamily="34" charset="0"/>
            </a:endParaRPr>
          </a:p>
          <a:p>
            <a:pPr>
              <a:buFont typeface="Arial" charset="0"/>
              <a:buChar char="•"/>
            </a:pPr>
            <a:r>
              <a:rPr lang="de-DE" sz="1200" dirty="0" smtClean="0">
                <a:latin typeface="Calibri" pitchFamily="34" charset="0"/>
              </a:rPr>
              <a:t> Lerninhalte nicht wesentlich reduziert -&gt; verschiedentliche Lehrplanänderungen brachten keine wesentliche Veränderung</a:t>
            </a:r>
          </a:p>
          <a:p>
            <a:pPr>
              <a:buFont typeface="Arial" charset="0"/>
              <a:buChar char="•"/>
            </a:pPr>
            <a:r>
              <a:rPr lang="de-DE" sz="1200" dirty="0" smtClean="0">
                <a:latin typeface="Calibri" pitchFamily="34" charset="0"/>
              </a:rPr>
              <a:t> weniger Hausaufgaben möglich -&gt; Bestimmungen</a:t>
            </a:r>
            <a:r>
              <a:rPr lang="de-DE" sz="1200" baseline="0" dirty="0" smtClean="0">
                <a:latin typeface="Calibri" pitchFamily="34" charset="0"/>
              </a:rPr>
              <a:t> über HA an Tagen mit Nachmittagsunterricht</a:t>
            </a:r>
            <a:endParaRPr lang="de-DE" sz="1200" dirty="0" smtClean="0">
              <a:latin typeface="Calibri" pitchFamily="34" charset="0"/>
            </a:endParaRPr>
          </a:p>
          <a:p>
            <a:pPr>
              <a:buFont typeface="Arial" charset="0"/>
              <a:buChar char="•"/>
            </a:pPr>
            <a:r>
              <a:rPr lang="de-DE" sz="1200" dirty="0" smtClean="0">
                <a:latin typeface="Calibri" pitchFamily="34" charset="0"/>
              </a:rPr>
              <a:t> weniger Zeit für Festigung und Wiederholung</a:t>
            </a:r>
          </a:p>
          <a:p>
            <a:pPr>
              <a:buFont typeface="Arial" charset="0"/>
              <a:buChar char="•"/>
            </a:pPr>
            <a:r>
              <a:rPr lang="de-DE" sz="1200" dirty="0" smtClean="0">
                <a:latin typeface="Calibri" pitchFamily="34" charset="0"/>
              </a:rPr>
              <a:t> Erhöhung des Unterrichts während der Pubertät problematisch -&gt; viel mit sich selbst und der Auseinandersetzung mit dem anderen Geschlecht </a:t>
            </a:r>
            <a:r>
              <a:rPr lang="de-DE" sz="1200" dirty="0" err="1" smtClean="0">
                <a:latin typeface="Calibri" pitchFamily="34" charset="0"/>
              </a:rPr>
              <a:t>beschäfitgt</a:t>
            </a:r>
            <a:endParaRPr lang="de-DE" sz="1200" dirty="0" smtClean="0">
              <a:latin typeface="Calibri" pitchFamily="34" charset="0"/>
            </a:endParaRPr>
          </a:p>
          <a:p>
            <a:pPr>
              <a:buFont typeface="Arial" charset="0"/>
              <a:buChar char="•"/>
            </a:pPr>
            <a:r>
              <a:rPr lang="de-DE" sz="1200" dirty="0" smtClean="0">
                <a:latin typeface="Calibri" pitchFamily="34" charset="0"/>
              </a:rPr>
              <a:t> fehlende geistige Reife insbesondere in Geisteswissenschaften -&gt; Abi,</a:t>
            </a:r>
            <a:r>
              <a:rPr lang="de-DE" sz="1200" baseline="0" dirty="0" smtClean="0">
                <a:latin typeface="Calibri" pitchFamily="34" charset="0"/>
              </a:rPr>
              <a:t> Urteilskompetenz</a:t>
            </a:r>
            <a:endParaRPr lang="de-DE" sz="1200" dirty="0" smtClean="0">
              <a:latin typeface="Calibri" pitchFamily="34" charset="0"/>
            </a:endParaRPr>
          </a:p>
          <a:p>
            <a:pPr>
              <a:buFont typeface="Arial" charset="0"/>
              <a:buChar char="•"/>
            </a:pPr>
            <a:r>
              <a:rPr lang="de-DE" sz="1200" dirty="0" smtClean="0">
                <a:latin typeface="Calibri" pitchFamily="34" charset="0"/>
              </a:rPr>
              <a:t> hohe Abstraktionsleistungen in früherem Alter</a:t>
            </a:r>
          </a:p>
          <a:p>
            <a:pPr>
              <a:buFont typeface="Arial" charset="0"/>
              <a:buChar char="•"/>
            </a:pPr>
            <a:r>
              <a:rPr lang="de-DE" sz="1200" dirty="0" smtClean="0">
                <a:latin typeface="Calibri" pitchFamily="34" charset="0"/>
              </a:rPr>
              <a:t> geringere </a:t>
            </a:r>
            <a:r>
              <a:rPr lang="de-DE" sz="1200" dirty="0" err="1" smtClean="0">
                <a:latin typeface="Calibri" pitchFamily="34" charset="0"/>
              </a:rPr>
              <a:t>Anwahlen</a:t>
            </a:r>
            <a:r>
              <a:rPr lang="de-DE" sz="1200" dirty="0" smtClean="0">
                <a:latin typeface="Calibri" pitchFamily="34" charset="0"/>
              </a:rPr>
              <a:t> der 3. Fremdsprache</a:t>
            </a:r>
          </a:p>
          <a:p>
            <a:pPr>
              <a:buFont typeface="Arial" charset="0"/>
              <a:buChar char="•"/>
            </a:pPr>
            <a:r>
              <a:rPr lang="de-DE" sz="1200" dirty="0" smtClean="0">
                <a:latin typeface="Calibri" pitchFamily="34" charset="0"/>
              </a:rPr>
              <a:t> weniger Nachhaltigkeit</a:t>
            </a:r>
          </a:p>
        </p:txBody>
      </p:sp>
      <p:sp>
        <p:nvSpPr>
          <p:cNvPr id="4" name="Foliennummernplatzhalter 3"/>
          <p:cNvSpPr>
            <a:spLocks noGrp="1"/>
          </p:cNvSpPr>
          <p:nvPr>
            <p:ph type="sldNum" sz="quarter" idx="10"/>
          </p:nvPr>
        </p:nvSpPr>
        <p:spPr/>
        <p:txBody>
          <a:bodyPr/>
          <a:lstStyle/>
          <a:p>
            <a:fld id="{ACD73FF7-72C9-4CED-803E-F268B53C1043}" type="slidenum">
              <a:rPr lang="de-DE" smtClean="0"/>
              <a:t>13</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Calibri" pitchFamily="34" charset="0"/>
              </a:rPr>
              <a:t>Unser G9+ Angebot soll etwa dann so aussehen:</a:t>
            </a:r>
          </a:p>
          <a:p>
            <a:r>
              <a:rPr lang="de-DE" sz="1200" dirty="0" smtClean="0">
                <a:latin typeface="Calibri" pitchFamily="34" charset="0"/>
              </a:rPr>
              <a:t>Wir haben einen breiten Strang, in dem die Schüler</a:t>
            </a:r>
            <a:r>
              <a:rPr lang="de-DE" sz="1200" baseline="0" dirty="0" smtClean="0">
                <a:latin typeface="Calibri" pitchFamily="34" charset="0"/>
              </a:rPr>
              <a:t> die Klassen 5 bis 10 durchlaufen. </a:t>
            </a:r>
          </a:p>
          <a:p>
            <a:r>
              <a:rPr lang="de-DE" sz="1200" baseline="0" dirty="0" smtClean="0">
                <a:latin typeface="Calibri" pitchFamily="34" charset="0"/>
              </a:rPr>
              <a:t>Dazu gibt es immer Schülerinnen und Schüler, die zusätzlich gefördert werden müssen. Für sie bieten wir auf freiwilliger Basis zusätzliche Förderangebote an. Diese können sozusagen als Bausteine je nach Bedarf zeitweise gewählt werden. Wer z.B. in der Klasse 6 in Deutsch oder Englisch zusätzlich gefördert werden möchte, kann für ein halbes Jahr an einem E-Förderkurs teilnehmen. Individuelle Förderung in Kleingruppen von 4 bis 7 SuS ist innerhalb des Angebotes Schüler helfen Schülern möglich. Für kurzzeitige Schwächen in der 2. Fremdsprache oder Mathematik wollen wir mit dem Angebot Second Chance geben, bei dem nach dem Versagen in einer Klassenarbeit in einer intensiven Übungs- und Wiederholungsphase einzelne Stoffgebiete aufarbeiten und dann die Klassenarbeit noch einmal geschrieben werden kann. </a:t>
            </a:r>
          </a:p>
          <a:p>
            <a:r>
              <a:rPr lang="de-DE" sz="1200" baseline="0" dirty="0" smtClean="0">
                <a:latin typeface="Calibri" pitchFamily="34" charset="0"/>
              </a:rPr>
              <a:t>Wir haben aber auch auf der anderen Seite Schülerinnen und Schüler, die mehr wollen und gefordert sein wollen. Für sie bieten wir auf freiwilliger Basis zusätzliche Herausforderungen und </a:t>
            </a:r>
            <a:r>
              <a:rPr lang="de-DE" sz="1200" baseline="0" dirty="0" err="1" smtClean="0">
                <a:latin typeface="Calibri" pitchFamily="34" charset="0"/>
              </a:rPr>
              <a:t>Forderangebote</a:t>
            </a:r>
            <a:r>
              <a:rPr lang="de-DE" sz="1200" baseline="0" dirty="0" smtClean="0">
                <a:latin typeface="Calibri" pitchFamily="34" charset="0"/>
              </a:rPr>
              <a:t> an. Für musisch Interessierte bieten wir die Bläserklasse an, für naturwissenschaftlich Interessierte die Forscherklasse, ab Klasse 7 dann bilingualen Unterricht </a:t>
            </a:r>
            <a:r>
              <a:rPr lang="de-DE" sz="1200" baseline="0" dirty="0" err="1" smtClean="0">
                <a:latin typeface="Calibri" pitchFamily="34" charset="0"/>
              </a:rPr>
              <a:t>u.s.w</a:t>
            </a:r>
            <a:r>
              <a:rPr lang="de-DE" sz="1200" baseline="0" dirty="0" smtClean="0">
                <a:latin typeface="Calibri" pitchFamily="34" charset="0"/>
              </a:rPr>
              <a:t>. </a:t>
            </a:r>
          </a:p>
          <a:p>
            <a:r>
              <a:rPr lang="de-DE" sz="1200" baseline="0" dirty="0" smtClean="0">
                <a:latin typeface="Calibri" pitchFamily="34" charset="0"/>
              </a:rPr>
              <a:t>Stellt sich im Laufe der Jahrgangsstufen 5,6,7 heraus, dass G9 für einige SuS doch etwas zu langsam ist, so wollen wir durch spezielle Zusatzangebote unterstützt die Möglichkeit geben, bei uns die 10. Klasse zu überspringen, so dass diese SuS also nach 8 Jahren statt 9 Jahren ihr Abitur erreichen. </a:t>
            </a:r>
          </a:p>
          <a:p>
            <a:r>
              <a:rPr lang="de-DE" sz="1200" baseline="0" dirty="0" smtClean="0">
                <a:latin typeface="Calibri" pitchFamily="34" charset="0"/>
              </a:rPr>
              <a:t>Alle diese Förder-, </a:t>
            </a:r>
            <a:r>
              <a:rPr lang="de-DE" sz="1200" baseline="0" dirty="0" err="1" smtClean="0">
                <a:latin typeface="Calibri" pitchFamily="34" charset="0"/>
              </a:rPr>
              <a:t>Forder</a:t>
            </a:r>
            <a:r>
              <a:rPr lang="de-DE" sz="1200" baseline="0" dirty="0" smtClean="0">
                <a:latin typeface="Calibri" pitchFamily="34" charset="0"/>
              </a:rPr>
              <a:t>- oder Sprungangebote werden natürlich jeweils in enger Beratung mit den Klassenlehrern individuell abgestimmt.</a:t>
            </a:r>
          </a:p>
          <a:p>
            <a:endParaRPr lang="de-DE" sz="1200" baseline="0" dirty="0" smtClean="0">
              <a:latin typeface="Calibri" pitchFamily="34" charset="0"/>
            </a:endParaRPr>
          </a:p>
          <a:p>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14</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latin typeface="Calibri" pitchFamily="34" charset="0"/>
              </a:rPr>
              <a:t>Deshalb ist unser Ansatz am </a:t>
            </a:r>
            <a:r>
              <a:rPr lang="de-DE" sz="1200" b="1" baseline="0" dirty="0" smtClean="0">
                <a:latin typeface="Calibri" pitchFamily="34" charset="0"/>
              </a:rPr>
              <a:t>Mosbacher Berg : </a:t>
            </a:r>
            <a:endParaRPr lang="de-DE" sz="1200" dirty="0" smtClean="0">
              <a:latin typeface="Calibri" pitchFamily="34" charset="0"/>
            </a:endParaRPr>
          </a:p>
          <a:p>
            <a:r>
              <a:rPr lang="de-DE" sz="1200" b="1" dirty="0" smtClean="0">
                <a:latin typeface="Calibri" pitchFamily="34" charset="0"/>
              </a:rPr>
              <a:t>Zu G9 ohne Qualitäts- und Anspruchsverlust wechseln und Positives aus G8 beibehalten.</a:t>
            </a:r>
          </a:p>
          <a:p>
            <a:endParaRPr lang="de-DE" sz="1200" b="1" dirty="0" smtClean="0">
              <a:latin typeface="Calibri" pitchFamily="34" charset="0"/>
            </a:endParaRPr>
          </a:p>
          <a:p>
            <a:r>
              <a:rPr lang="de-DE" sz="1200" b="1" dirty="0" smtClean="0">
                <a:latin typeface="Calibri" pitchFamily="34" charset="0"/>
              </a:rPr>
              <a:t>Eckpunkte:</a:t>
            </a:r>
          </a:p>
          <a:p>
            <a:pPr>
              <a:buFont typeface="Arial" charset="0"/>
              <a:buChar char="•"/>
            </a:pPr>
            <a:r>
              <a:rPr lang="de-DE" sz="1200" dirty="0" smtClean="0">
                <a:latin typeface="Calibri" pitchFamily="34" charset="0"/>
              </a:rPr>
              <a:t> 2. Fremdsprache beginnt auch unter G9 in der Klasse 6</a:t>
            </a:r>
          </a:p>
          <a:p>
            <a:pPr>
              <a:buFont typeface="Arial" charset="0"/>
              <a:buChar char="•"/>
            </a:pPr>
            <a:r>
              <a:rPr lang="de-DE" sz="1200" dirty="0" smtClean="0">
                <a:latin typeface="Calibri" pitchFamily="34" charset="0"/>
              </a:rPr>
              <a:t> Jg. 5 und 6 haben jeweils 30 WStd. Unterricht </a:t>
            </a:r>
          </a:p>
          <a:p>
            <a:pPr>
              <a:buFont typeface="Arial" charset="0"/>
              <a:buChar char="•"/>
            </a:pPr>
            <a:r>
              <a:rPr lang="de-DE" sz="1200" dirty="0" smtClean="0">
                <a:latin typeface="Calibri" pitchFamily="34" charset="0"/>
              </a:rPr>
              <a:t> Konzept der päd. Mittagsbetreuung wird beibehalten</a:t>
            </a:r>
          </a:p>
          <a:p>
            <a:pPr>
              <a:buFont typeface="Arial" charset="0"/>
              <a:buChar char="•"/>
            </a:pPr>
            <a:r>
              <a:rPr lang="de-DE" sz="1200" dirty="0" smtClean="0">
                <a:latin typeface="Calibri" pitchFamily="34" charset="0"/>
              </a:rPr>
              <a:t> Konzept der päd. Mittagsbetreuung bleibt für Jg. 5 und 6</a:t>
            </a:r>
          </a:p>
          <a:p>
            <a:pPr>
              <a:buFont typeface="Arial" charset="0"/>
              <a:buChar char="•"/>
            </a:pPr>
            <a:r>
              <a:rPr lang="de-DE" sz="1200" dirty="0" smtClean="0">
                <a:latin typeface="Calibri" pitchFamily="34" charset="0"/>
              </a:rPr>
              <a:t> ab Jg. 5 jeweils eine Stunde individuelle Lernzeit</a:t>
            </a:r>
          </a:p>
          <a:p>
            <a:pPr>
              <a:buFont typeface="Arial" charset="0"/>
              <a:buChar char="•"/>
            </a:pPr>
            <a:r>
              <a:rPr lang="de-DE" sz="1200" dirty="0" smtClean="0">
                <a:latin typeface="Calibri" pitchFamily="34" charset="0"/>
              </a:rPr>
              <a:t> Begabtenförderung in Profilklassen (Bläser, Forscher)</a:t>
            </a:r>
          </a:p>
          <a:p>
            <a:pPr>
              <a:buFont typeface="Arial" charset="0"/>
              <a:buChar char="•"/>
            </a:pPr>
            <a:r>
              <a:rPr lang="de-DE" sz="1200" dirty="0" smtClean="0">
                <a:latin typeface="Calibri" pitchFamily="34" charset="0"/>
              </a:rPr>
              <a:t> Wahlunterricht auch weiterhin </a:t>
            </a:r>
            <a:r>
              <a:rPr lang="de-DE" sz="1200" dirty="0" err="1" smtClean="0">
                <a:latin typeface="Calibri" pitchFamily="34" charset="0"/>
              </a:rPr>
              <a:t>ableistbar</a:t>
            </a:r>
            <a:r>
              <a:rPr lang="de-DE" sz="1200" dirty="0" smtClean="0">
                <a:latin typeface="Calibri" pitchFamily="34" charset="0"/>
              </a:rPr>
              <a:t> in </a:t>
            </a:r>
            <a:r>
              <a:rPr lang="de-DE" sz="1200" dirty="0" err="1" smtClean="0">
                <a:latin typeface="Calibri" pitchFamily="34" charset="0"/>
              </a:rPr>
              <a:t>KlSt</a:t>
            </a:r>
            <a:r>
              <a:rPr lang="de-DE" sz="1200" dirty="0" smtClean="0">
                <a:latin typeface="Calibri" pitchFamily="34" charset="0"/>
              </a:rPr>
              <a:t> 6 - 10</a:t>
            </a:r>
          </a:p>
          <a:p>
            <a:pPr>
              <a:buFont typeface="Arial" charset="0"/>
              <a:buNone/>
            </a:pPr>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15</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Calibri" pitchFamily="34" charset="0"/>
              </a:rPr>
              <a:t>Gymnasien</a:t>
            </a:r>
            <a:r>
              <a:rPr lang="de-DE" sz="1200" baseline="0" dirty="0" smtClean="0">
                <a:latin typeface="Calibri" pitchFamily="34" charset="0"/>
              </a:rPr>
              <a:t> in Wiesbaden mit ihrer jeweiligen Lage und G8 oder G9 im nächsten Schuljahr  -&gt; nur Vollzeitgymnasien</a:t>
            </a:r>
          </a:p>
          <a:p>
            <a:pPr>
              <a:buFont typeface="Arial" charset="0"/>
              <a:buChar char="•"/>
            </a:pPr>
            <a:r>
              <a:rPr lang="de-DE" dirty="0" err="1" smtClean="0">
                <a:latin typeface="Calibri" pitchFamily="34" charset="0"/>
              </a:rPr>
              <a:t>Diltheyschule</a:t>
            </a:r>
            <a:r>
              <a:rPr lang="de-DE" dirty="0" smtClean="0">
                <a:latin typeface="Calibri" pitchFamily="34" charset="0"/>
              </a:rPr>
              <a:t> (G9)</a:t>
            </a:r>
          </a:p>
          <a:p>
            <a:pPr>
              <a:buFont typeface="Arial" charset="0"/>
              <a:buChar char="•"/>
            </a:pPr>
            <a:r>
              <a:rPr lang="de-DE" dirty="0" smtClean="0">
                <a:latin typeface="Calibri" pitchFamily="34" charset="0"/>
              </a:rPr>
              <a:t> </a:t>
            </a:r>
            <a:r>
              <a:rPr lang="de-DE" dirty="0" err="1" smtClean="0">
                <a:latin typeface="Calibri" pitchFamily="34" charset="0"/>
              </a:rPr>
              <a:t>Leibnizschule</a:t>
            </a:r>
            <a:r>
              <a:rPr lang="de-DE" dirty="0" smtClean="0">
                <a:latin typeface="Calibri" pitchFamily="34" charset="0"/>
              </a:rPr>
              <a:t> (G8)</a:t>
            </a:r>
          </a:p>
          <a:p>
            <a:pPr>
              <a:buFont typeface="Arial" charset="0"/>
              <a:buChar char="•"/>
            </a:pPr>
            <a:r>
              <a:rPr lang="de-DE" dirty="0" smtClean="0">
                <a:latin typeface="Calibri" pitchFamily="34" charset="0"/>
              </a:rPr>
              <a:t> Elly-Heuss-Schule (G8)</a:t>
            </a:r>
          </a:p>
          <a:p>
            <a:pPr>
              <a:buFont typeface="Arial" charset="0"/>
              <a:buChar char="•"/>
            </a:pPr>
            <a:r>
              <a:rPr lang="de-DE" dirty="0" smtClean="0">
                <a:latin typeface="Calibri" pitchFamily="34" charset="0"/>
              </a:rPr>
              <a:t> </a:t>
            </a:r>
            <a:r>
              <a:rPr lang="de-DE" dirty="0" err="1" smtClean="0">
                <a:latin typeface="Calibri" pitchFamily="34" charset="0"/>
              </a:rPr>
              <a:t>Oranienschule</a:t>
            </a:r>
            <a:r>
              <a:rPr lang="de-DE" dirty="0" smtClean="0">
                <a:latin typeface="Calibri" pitchFamily="34" charset="0"/>
              </a:rPr>
              <a:t> (G9)</a:t>
            </a:r>
          </a:p>
          <a:p>
            <a:pPr>
              <a:buFont typeface="Arial" charset="0"/>
              <a:buChar char="•"/>
            </a:pPr>
            <a:r>
              <a:rPr lang="de-DE" dirty="0" smtClean="0">
                <a:latin typeface="Calibri" pitchFamily="34" charset="0"/>
              </a:rPr>
              <a:t> Theodor-Fliedner-</a:t>
            </a:r>
            <a:br>
              <a:rPr lang="de-DE" dirty="0" smtClean="0">
                <a:latin typeface="Calibri" pitchFamily="34" charset="0"/>
              </a:rPr>
            </a:br>
            <a:r>
              <a:rPr lang="de-DE" dirty="0" smtClean="0">
                <a:latin typeface="Calibri" pitchFamily="34" charset="0"/>
              </a:rPr>
              <a:t>   Schule (G8)</a:t>
            </a:r>
          </a:p>
          <a:p>
            <a:pPr>
              <a:buFont typeface="Arial" charset="0"/>
              <a:buChar char="•"/>
            </a:pPr>
            <a:r>
              <a:rPr lang="de-DE" dirty="0" smtClean="0">
                <a:latin typeface="Calibri" pitchFamily="34" charset="0"/>
              </a:rPr>
              <a:t> Gutenbergschule (G8)</a:t>
            </a:r>
          </a:p>
          <a:p>
            <a:pPr>
              <a:buFont typeface="Arial" charset="0"/>
              <a:buChar char="•"/>
            </a:pPr>
            <a:r>
              <a:rPr lang="de-DE" dirty="0" smtClean="0">
                <a:latin typeface="Calibri" pitchFamily="34" charset="0"/>
              </a:rPr>
              <a:t> Martin-Niemöller-Schule</a:t>
            </a:r>
          </a:p>
          <a:p>
            <a:endParaRPr lang="de-DE" dirty="0" smtClean="0">
              <a:latin typeface="Calibri" pitchFamily="34" charset="0"/>
            </a:endParaRPr>
          </a:p>
          <a:p>
            <a:pPr>
              <a:buFont typeface="Arial" charset="0"/>
              <a:buChar char="•"/>
            </a:pPr>
            <a:r>
              <a:rPr lang="de-DE" dirty="0" smtClean="0">
                <a:latin typeface="Calibri" pitchFamily="34" charset="0"/>
              </a:rPr>
              <a:t> </a:t>
            </a:r>
            <a:r>
              <a:rPr lang="de-DE" b="1" dirty="0" smtClean="0">
                <a:latin typeface="Calibri" pitchFamily="34" charset="0"/>
              </a:rPr>
              <a:t>Gymnasium am</a:t>
            </a:r>
            <a:br>
              <a:rPr lang="de-DE" b="1" dirty="0" smtClean="0">
                <a:latin typeface="Calibri" pitchFamily="34" charset="0"/>
              </a:rPr>
            </a:br>
            <a:r>
              <a:rPr lang="de-DE" b="1" dirty="0" smtClean="0">
                <a:latin typeface="Calibri" pitchFamily="34" charset="0"/>
              </a:rPr>
              <a:t>  Mosbacher Berg (G9)</a:t>
            </a:r>
          </a:p>
          <a:p>
            <a:endParaRPr lang="de-DE" sz="1200" baseline="0" dirty="0" smtClean="0">
              <a:latin typeface="Calibri" pitchFamily="34" charset="0"/>
            </a:endParaRPr>
          </a:p>
          <a:p>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16</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u="sng" dirty="0" smtClean="0"/>
              <a:t>Gemeinsamkeiten</a:t>
            </a:r>
          </a:p>
          <a:p>
            <a:pPr>
              <a:buFont typeface="Arial" charset="0"/>
              <a:buChar char="•"/>
            </a:pPr>
            <a:r>
              <a:rPr lang="de-DE" sz="1200" dirty="0" smtClean="0">
                <a:latin typeface="Calibri" pitchFamily="34" charset="0"/>
              </a:rPr>
              <a:t>8/9 Jahre bis zum Abitur, Jahrgänge 5 – 12(13)</a:t>
            </a:r>
          </a:p>
          <a:p>
            <a:pPr>
              <a:buFont typeface="Arial" charset="0"/>
              <a:buChar char="•"/>
            </a:pPr>
            <a:r>
              <a:rPr lang="de-DE" sz="1200" dirty="0" smtClean="0">
                <a:latin typeface="Calibri" pitchFamily="34" charset="0"/>
              </a:rPr>
              <a:t> 1. Fremdsprache Englisch</a:t>
            </a:r>
          </a:p>
          <a:p>
            <a:pPr>
              <a:buFont typeface="Arial" charset="0"/>
              <a:buChar char="•"/>
            </a:pPr>
            <a:r>
              <a:rPr lang="de-DE" sz="1200" dirty="0" smtClean="0">
                <a:latin typeface="Calibri" pitchFamily="34" charset="0"/>
              </a:rPr>
              <a:t> 2. Fremdsprache Latein oder Französisch</a:t>
            </a:r>
          </a:p>
          <a:p>
            <a:pPr>
              <a:buFont typeface="Arial" charset="0"/>
              <a:buChar char="•"/>
            </a:pPr>
            <a:r>
              <a:rPr lang="de-DE" sz="1200" baseline="0" dirty="0" smtClean="0">
                <a:latin typeface="Calibri" pitchFamily="34" charset="0"/>
              </a:rPr>
              <a:t> 3. Fremdsprache</a:t>
            </a:r>
            <a:endParaRPr lang="de-DE" sz="1200" dirty="0" smtClean="0">
              <a:latin typeface="Calibri" pitchFamily="34" charset="0"/>
            </a:endParaRPr>
          </a:p>
          <a:p>
            <a:pPr>
              <a:buFont typeface="Arial" charset="0"/>
              <a:buChar char="•"/>
            </a:pPr>
            <a:r>
              <a:rPr lang="de-DE" sz="1200" dirty="0" smtClean="0">
                <a:latin typeface="Calibri" pitchFamily="34" charset="0"/>
              </a:rPr>
              <a:t> Nachmittagsbetreuung</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Unterschiede / Profile:</a:t>
            </a:r>
          </a:p>
          <a:p>
            <a:r>
              <a:rPr lang="de-DE" dirty="0" smtClean="0"/>
              <a:t>Sprachenfolge</a:t>
            </a:r>
          </a:p>
          <a:p>
            <a:pPr lvl="1"/>
            <a:r>
              <a:rPr lang="de-DE" dirty="0" smtClean="0"/>
              <a:t> 1. FS Latein in Dilthey, Französisch in Gutenberg</a:t>
            </a:r>
            <a:br>
              <a:rPr lang="de-DE" dirty="0" smtClean="0"/>
            </a:br>
            <a:r>
              <a:rPr lang="de-DE" dirty="0" smtClean="0"/>
              <a:t>   in beiden Englisch als 2. FS ab Jg. 5</a:t>
            </a:r>
          </a:p>
          <a:p>
            <a:r>
              <a:rPr lang="de-DE" dirty="0" smtClean="0"/>
              <a:t> Bilingualer Unterricht</a:t>
            </a:r>
          </a:p>
          <a:p>
            <a:pPr lvl="1"/>
            <a:r>
              <a:rPr lang="de-DE" dirty="0" smtClean="0"/>
              <a:t> Englisch in Elly-Heuss und Mosbacher Berg</a:t>
            </a:r>
          </a:p>
          <a:p>
            <a:pPr lvl="1"/>
            <a:r>
              <a:rPr lang="de-DE" dirty="0" smtClean="0"/>
              <a:t> Französisch in Gutenberg</a:t>
            </a:r>
          </a:p>
          <a:p>
            <a:r>
              <a:rPr lang="de-DE" dirty="0" smtClean="0"/>
              <a:t> Homepages der Schulen</a:t>
            </a:r>
          </a:p>
          <a:p>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17</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libri" pitchFamily="34" charset="0"/>
              </a:rPr>
              <a:t>Für Eltern der Klassen 4:</a:t>
            </a:r>
          </a:p>
          <a:p>
            <a:r>
              <a:rPr lang="de-DE" dirty="0" smtClean="0">
                <a:latin typeface="Calibri" pitchFamily="34" charset="0"/>
              </a:rPr>
              <a:t>Do. 26.11.2015 um 19:30 Uhr</a:t>
            </a:r>
          </a:p>
          <a:p>
            <a:pPr eaLnBrk="1" hangingPunct="1">
              <a:spcBef>
                <a:spcPct val="0"/>
              </a:spcBef>
            </a:pPr>
            <a:endParaRPr lang="de-DE" dirty="0" smtClean="0"/>
          </a:p>
          <a:p>
            <a:r>
              <a:rPr lang="de-DE" dirty="0" smtClean="0">
                <a:latin typeface="Calibri" pitchFamily="34" charset="0"/>
              </a:rPr>
              <a:t>Für Eltern und Kinder:</a:t>
            </a:r>
          </a:p>
          <a:p>
            <a:r>
              <a:rPr lang="de-DE" dirty="0" smtClean="0">
                <a:latin typeface="Calibri" pitchFamily="34" charset="0"/>
              </a:rPr>
              <a:t>Samstag, 23.01.2016 um 10:00 -13:00 Uhr</a:t>
            </a:r>
          </a:p>
          <a:p>
            <a:pPr eaLnBrk="1" hangingPunct="1">
              <a:spcBef>
                <a:spcPct val="0"/>
              </a:spcBef>
            </a:pPr>
            <a:endParaRPr lang="de-DE" dirty="0" smtClean="0"/>
          </a:p>
          <a:p>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18</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Gymnasium ist eine der klassischen drei Schulformen Hauptschule, Realschule, Gymnasium.</a:t>
            </a:r>
            <a:r>
              <a:rPr lang="de-DE" baseline="0" dirty="0" smtClean="0"/>
              <a:t> Innerhalb der drei Ebenen lassen sich unterschiedliche Formen unterscheiden. Ich widme mich hier der Form des Vollzeitgymnasiums, das als einziges Mittel- und Oberstufe (oder = Sekundarstufe I und Sekundarstufe II) umfasst. Neben den reinen Oberstufengymnasien gibt es noch berufliche Gymnasien mit verschiedenen Schwerpunkten.</a:t>
            </a:r>
            <a:endParaRPr lang="de-DE" dirty="0"/>
          </a:p>
        </p:txBody>
      </p:sp>
      <p:sp>
        <p:nvSpPr>
          <p:cNvPr id="4" name="Foliennummernplatzhalter 3"/>
          <p:cNvSpPr>
            <a:spLocks noGrp="1"/>
          </p:cNvSpPr>
          <p:nvPr>
            <p:ph type="sldNum" sz="quarter" idx="10"/>
          </p:nvPr>
        </p:nvSpPr>
        <p:spPr/>
        <p:txBody>
          <a:bodyPr/>
          <a:lstStyle/>
          <a:p>
            <a:fld id="{ACD73FF7-72C9-4CED-803E-F268B53C1043}" type="slidenum">
              <a:rPr lang="de-DE" smtClean="0"/>
              <a:t>2</a:t>
            </a:fld>
            <a:endParaRPr lang="de-DE"/>
          </a:p>
        </p:txBody>
      </p:sp>
    </p:spTree>
    <p:extLst>
      <p:ext uri="{BB962C8B-B14F-4D97-AF65-F5344CB8AC3E}">
        <p14:creationId xmlns:p14="http://schemas.microsoft.com/office/powerpoint/2010/main" val="266916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sz="2400" dirty="0" smtClean="0"/>
              <a:t>Grundsätzliches -&gt;</a:t>
            </a:r>
            <a:r>
              <a:rPr lang="de-DE" sz="2400" baseline="0" dirty="0" smtClean="0"/>
              <a:t> Ziele und Abgrenzungen gegenüber Realschule und Gesamtschule</a:t>
            </a:r>
            <a:endParaRPr lang="de-DE" sz="2400" dirty="0" smtClean="0"/>
          </a:p>
          <a:p>
            <a:pPr marL="285750" indent="-285750">
              <a:buFont typeface="Arial" panose="020B0604020202020204" pitchFamily="34" charset="0"/>
              <a:buChar char="•"/>
            </a:pPr>
            <a:r>
              <a:rPr lang="de-DE" sz="2400" dirty="0" smtClean="0"/>
              <a:t>Organisationsform</a:t>
            </a:r>
          </a:p>
          <a:p>
            <a:pPr marL="742950" lvl="1" indent="-285750">
              <a:buFont typeface="Arial" panose="020B0604020202020204" pitchFamily="34" charset="0"/>
              <a:buChar char="•"/>
            </a:pPr>
            <a:r>
              <a:rPr lang="de-DE" sz="2400" dirty="0" smtClean="0"/>
              <a:t>Sekundarstufe I </a:t>
            </a:r>
          </a:p>
          <a:p>
            <a:pPr marL="742950" lvl="1" indent="-285750">
              <a:buFont typeface="Arial" panose="020B0604020202020204" pitchFamily="34" charset="0"/>
              <a:buChar char="•"/>
            </a:pPr>
            <a:r>
              <a:rPr lang="de-DE" sz="2400" dirty="0" smtClean="0"/>
              <a:t>Sekundarstufe II</a:t>
            </a:r>
          </a:p>
          <a:p>
            <a:pPr marL="285750" indent="-285750">
              <a:buFont typeface="Arial" panose="020B0604020202020204" pitchFamily="34" charset="0"/>
              <a:buChar char="•"/>
            </a:pPr>
            <a:r>
              <a:rPr lang="de-DE" sz="2400" dirty="0" smtClean="0"/>
              <a:t>G8 – G9</a:t>
            </a:r>
          </a:p>
          <a:p>
            <a:pPr marL="285750" indent="-285750">
              <a:buFont typeface="Arial" panose="020B0604020202020204" pitchFamily="34" charset="0"/>
              <a:buChar char="•"/>
            </a:pPr>
            <a:r>
              <a:rPr lang="de-DE" sz="2400" dirty="0" smtClean="0"/>
              <a:t>gymnasiale Eignung</a:t>
            </a:r>
          </a:p>
          <a:p>
            <a:pPr marL="285750" indent="-285750">
              <a:buFont typeface="Arial" panose="020B0604020202020204" pitchFamily="34" charset="0"/>
              <a:buChar char="•"/>
            </a:pPr>
            <a:r>
              <a:rPr lang="de-DE" sz="2400" dirty="0" smtClean="0"/>
              <a:t>Vollgymnasien in Wiesbaden</a:t>
            </a:r>
          </a:p>
          <a:p>
            <a:pPr marL="285750" indent="-285750">
              <a:buFont typeface="Arial" panose="020B0604020202020204" pitchFamily="34" charset="0"/>
              <a:buChar char="•"/>
            </a:pPr>
            <a:r>
              <a:rPr lang="de-DE" sz="2400" dirty="0" smtClean="0"/>
              <a:t>Profilbildung</a:t>
            </a:r>
          </a:p>
          <a:p>
            <a:endParaRPr lang="de-DE" dirty="0"/>
          </a:p>
        </p:txBody>
      </p:sp>
      <p:sp>
        <p:nvSpPr>
          <p:cNvPr id="4" name="Foliennummernplatzhalter 3"/>
          <p:cNvSpPr>
            <a:spLocks noGrp="1"/>
          </p:cNvSpPr>
          <p:nvPr>
            <p:ph type="sldNum" sz="quarter" idx="10"/>
          </p:nvPr>
        </p:nvSpPr>
        <p:spPr/>
        <p:txBody>
          <a:bodyPr/>
          <a:lstStyle/>
          <a:p>
            <a:fld id="{ACD73FF7-72C9-4CED-803E-F268B53C1043}" type="slidenum">
              <a:rPr lang="de-DE" smtClean="0"/>
              <a:t>4</a:t>
            </a:fld>
            <a:endParaRPr lang="de-DE"/>
          </a:p>
        </p:txBody>
      </p:sp>
    </p:spTree>
    <p:extLst>
      <p:ext uri="{BB962C8B-B14F-4D97-AF65-F5344CB8AC3E}">
        <p14:creationId xmlns:p14="http://schemas.microsoft.com/office/powerpoint/2010/main" val="228775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indent="-342900">
              <a:buFont typeface="Arial" panose="020B0604020202020204" pitchFamily="34" charset="0"/>
              <a:buChar char="•"/>
            </a:pPr>
            <a:r>
              <a:rPr lang="de-DE" sz="2400" dirty="0" smtClean="0"/>
              <a:t>Ein Bildungsgang mit dem Ziel Abitur in 12/13 Jahren</a:t>
            </a:r>
          </a:p>
          <a:p>
            <a:pPr lvl="1" indent="-342900">
              <a:buFont typeface="Arial" panose="020B0604020202020204" pitchFamily="34" charset="0"/>
              <a:buChar char="•"/>
            </a:pPr>
            <a:endParaRPr lang="de-DE" sz="2400" dirty="0" smtClean="0">
              <a:latin typeface="Calibri" pitchFamily="34" charset="0"/>
            </a:endParaRPr>
          </a:p>
          <a:p>
            <a:pPr marL="1143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400" dirty="0" smtClean="0">
                <a:latin typeface="Calibri" pitchFamily="34" charset="0"/>
              </a:rPr>
              <a:t>-&gt; d.h. Ihr Kind sitzt</a:t>
            </a:r>
            <a:r>
              <a:rPr lang="de-DE" sz="2400" baseline="0" dirty="0" smtClean="0">
                <a:latin typeface="Calibri" pitchFamily="34" charset="0"/>
              </a:rPr>
              <a:t> in einer weitaus homogeneren (=einheitlicheren) Leistungsgruppe als etwa in der Gesamtschule. Die Gesamtschule ist von ihrem Konzept her darauf eingestellt, Schüler/innen mit unterschiedlichen Zielen in einer Klasse zu unterrichten. Hier kommen Kinder mit Hauptschul-, </a:t>
            </a:r>
            <a:r>
              <a:rPr lang="de-DE" sz="2400" baseline="0" dirty="0" err="1" smtClean="0">
                <a:latin typeface="Calibri" pitchFamily="34" charset="0"/>
              </a:rPr>
              <a:t>Realschul</a:t>
            </a:r>
            <a:r>
              <a:rPr lang="de-DE" sz="2400" baseline="0" dirty="0" smtClean="0">
                <a:latin typeface="Calibri" pitchFamily="34" charset="0"/>
              </a:rPr>
              <a:t> und Gymnasialempfehlung in einer Klasse zusammen. </a:t>
            </a:r>
          </a:p>
          <a:p>
            <a:pPr marL="1143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400" baseline="0" dirty="0" smtClean="0">
              <a:latin typeface="Calibri" pitchFamily="34" charset="0"/>
            </a:endParaRPr>
          </a:p>
          <a:p>
            <a:pPr lvl="1" indent="-342900">
              <a:buFont typeface="Arial" panose="020B0604020202020204" pitchFamily="34" charset="0"/>
              <a:buChar char="•"/>
            </a:pPr>
            <a:r>
              <a:rPr lang="de-DE" sz="2400" dirty="0" smtClean="0"/>
              <a:t>gymnasiale Bildungsziele:</a:t>
            </a:r>
          </a:p>
          <a:p>
            <a:pPr lvl="2" indent="-342900">
              <a:buFont typeface="Arial" panose="020B0604020202020204" pitchFamily="34" charset="0"/>
              <a:buChar char="•"/>
            </a:pPr>
            <a:r>
              <a:rPr lang="de-DE" sz="2400" dirty="0" smtClean="0"/>
              <a:t>vertiefte Allgemeinbildung auf solider fachlicher Basis -&gt; so</a:t>
            </a:r>
            <a:r>
              <a:rPr lang="de-DE" sz="2400" baseline="0" dirty="0" smtClean="0"/>
              <a:t> auch Fachunterricht im Gegensatz zu IGS nur bei Lehrern, die für das jeweilige Fach ausgebildet sind</a:t>
            </a:r>
            <a:endParaRPr lang="de-DE" sz="2400" dirty="0" smtClean="0"/>
          </a:p>
          <a:p>
            <a:pPr lvl="2" indent="-342900">
              <a:buFont typeface="Arial" panose="020B0604020202020204" pitchFamily="34" charset="0"/>
              <a:buChar char="•"/>
            </a:pPr>
            <a:r>
              <a:rPr lang="de-DE" sz="2400" dirty="0" smtClean="0"/>
              <a:t>besondere Förderung  intellektueller Fähigkeiten</a:t>
            </a:r>
          </a:p>
          <a:p>
            <a:pPr lvl="2" indent="-342900">
              <a:buFont typeface="Arial" panose="020B0604020202020204" pitchFamily="34" charset="0"/>
              <a:buChar char="•"/>
            </a:pPr>
            <a:r>
              <a:rPr lang="de-DE" sz="2400" dirty="0" smtClean="0"/>
              <a:t>Erziehung zur Selbständigkeit als Voraussetzung für Studierfähigkeit -&gt; hohes Abstraktions- und Reflexionsvermögen gefordert,</a:t>
            </a:r>
            <a:r>
              <a:rPr lang="de-DE" sz="2400" baseline="0" dirty="0" smtClean="0"/>
              <a:t> schnelle Auffassungsgabe</a:t>
            </a:r>
            <a:endParaRPr lang="de-DE" sz="2400" dirty="0" smtClean="0"/>
          </a:p>
          <a:p>
            <a:pPr lvl="2" indent="-342900">
              <a:buFont typeface="Arial" panose="020B0604020202020204" pitchFamily="34" charset="0"/>
              <a:buChar char="•"/>
            </a:pPr>
            <a:r>
              <a:rPr lang="de-DE" sz="2400" dirty="0" smtClean="0"/>
              <a:t>Berufsqualifizierung für Ausbildung in Berufen mit erhöhten intellektuellen Anforderungen -&gt; unsere hoch technisierte Welt fordert in vielen Ausbildungsberufen inzwischen das Abitur</a:t>
            </a:r>
          </a:p>
          <a:p>
            <a:pPr marL="9144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t>fachübergreifend: soziale Kompetenzen-&gt; d.h.: </a:t>
            </a:r>
            <a:r>
              <a:rPr lang="de-DE" dirty="0" smtClean="0"/>
              <a:t>Kooperation fördern, die Meinung und die Persönlichkeit des anderen achten, den Schwächeren schützen, die Leistungen des Stärkeren akzeptieren, Regeln des sozialen Umgangs diskutieren und leben</a:t>
            </a:r>
          </a:p>
          <a:p>
            <a:pPr marL="9144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smtClean="0"/>
          </a:p>
          <a:p>
            <a:pPr marL="9144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smtClean="0">
                <a:latin typeface="Calibri" pitchFamily="34" charset="0"/>
              </a:rPr>
              <a:t>-&gt; Abgrenzung zur Realschule: direkter Weg zur allgemeinen Hochschulreife (Abitur); Weg von der Realschule/Gesamtschule – wichtig: 2. Fremdsprache</a:t>
            </a:r>
            <a:endParaRPr lang="de-DE" sz="1200" dirty="0" smtClean="0">
              <a:latin typeface="Calibri" pitchFamily="34" charset="0"/>
            </a:endParaRPr>
          </a:p>
          <a:p>
            <a:pPr marL="9144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smtClean="0"/>
          </a:p>
        </p:txBody>
      </p:sp>
      <p:sp>
        <p:nvSpPr>
          <p:cNvPr id="4" name="Foliennummernplatzhalter 3"/>
          <p:cNvSpPr>
            <a:spLocks noGrp="1"/>
          </p:cNvSpPr>
          <p:nvPr>
            <p:ph type="sldNum" sz="quarter" idx="10"/>
          </p:nvPr>
        </p:nvSpPr>
        <p:spPr/>
        <p:txBody>
          <a:bodyPr/>
          <a:lstStyle/>
          <a:p>
            <a:fld id="{ACD73FF7-72C9-4CED-803E-F268B53C1043}" type="slidenum">
              <a:rPr lang="de-DE" smtClean="0"/>
              <a:t>5</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dirty="0" smtClean="0"/>
              <a:t>Achtung: Spezielles Konzept am GMB: 2. Fremdsprache auch</a:t>
            </a:r>
            <a:r>
              <a:rPr lang="de-DE" baseline="0" dirty="0" smtClean="0"/>
              <a:t> ab Klasse 6</a:t>
            </a:r>
          </a:p>
          <a:p>
            <a:pPr eaLnBrk="1" hangingPunct="1">
              <a:spcBef>
                <a:spcPct val="0"/>
              </a:spcBef>
            </a:pPr>
            <a:r>
              <a:rPr lang="de-DE" dirty="0" smtClean="0"/>
              <a:t> </a:t>
            </a:r>
          </a:p>
          <a:p>
            <a:pPr eaLnBrk="1" hangingPunct="1">
              <a:spcBef>
                <a:spcPct val="0"/>
              </a:spcBef>
            </a:pPr>
            <a:r>
              <a:rPr lang="de-DE" dirty="0" smtClean="0"/>
              <a:t>WU kann von Schule zu Schule unterschiedlich sein, z.B. GMB:</a:t>
            </a:r>
          </a:p>
          <a:p>
            <a:pPr eaLnBrk="1" hangingPunct="1">
              <a:spcBef>
                <a:spcPct val="0"/>
              </a:spcBef>
            </a:pPr>
            <a:r>
              <a:rPr lang="de-DE" dirty="0" err="1" smtClean="0"/>
              <a:t>Bili</a:t>
            </a:r>
            <a:r>
              <a:rPr lang="de-DE" dirty="0" smtClean="0"/>
              <a:t> ab Klasse 7 (+1h / </a:t>
            </a:r>
            <a:r>
              <a:rPr lang="de-DE" dirty="0" err="1" smtClean="0"/>
              <a:t>Sj</a:t>
            </a:r>
            <a:r>
              <a:rPr lang="de-DE" dirty="0" smtClean="0"/>
              <a:t>)</a:t>
            </a:r>
          </a:p>
          <a:p>
            <a:pPr eaLnBrk="1" hangingPunct="1">
              <a:spcBef>
                <a:spcPct val="0"/>
              </a:spcBef>
            </a:pPr>
            <a:r>
              <a:rPr lang="de-DE" dirty="0" smtClean="0"/>
              <a:t>Englisch +1h in Klasse 6</a:t>
            </a:r>
          </a:p>
          <a:p>
            <a:pPr eaLnBrk="1" hangingPunct="1">
              <a:spcBef>
                <a:spcPct val="0"/>
              </a:spcBef>
            </a:pPr>
            <a:r>
              <a:rPr lang="de-DE" dirty="0" smtClean="0"/>
              <a:t>AGs als Wahlunterricht</a:t>
            </a:r>
          </a:p>
          <a:p>
            <a:pPr eaLnBrk="1" hangingPunct="1">
              <a:spcBef>
                <a:spcPct val="0"/>
              </a:spcBef>
            </a:pPr>
            <a:r>
              <a:rPr lang="de-DE" dirty="0" smtClean="0"/>
              <a:t>Förderunterricht (Begabtenförderung / Leseförderung)</a:t>
            </a:r>
          </a:p>
          <a:p>
            <a:pPr marL="114300" lvl="1" indent="0">
              <a:buFont typeface="Arial" panose="020B0604020202020204" pitchFamily="34" charset="0"/>
              <a:buNone/>
            </a:pPr>
            <a:endParaRPr lang="de-DE" dirty="0" smtClean="0"/>
          </a:p>
        </p:txBody>
      </p:sp>
      <p:sp>
        <p:nvSpPr>
          <p:cNvPr id="4" name="Foliennummernplatzhalter 3"/>
          <p:cNvSpPr>
            <a:spLocks noGrp="1"/>
          </p:cNvSpPr>
          <p:nvPr>
            <p:ph type="sldNum" sz="quarter" idx="10"/>
          </p:nvPr>
        </p:nvSpPr>
        <p:spPr/>
        <p:txBody>
          <a:bodyPr/>
          <a:lstStyle/>
          <a:p>
            <a:fld id="{ACD73FF7-72C9-4CED-803E-F268B53C1043}" type="slidenum">
              <a:rPr lang="de-DE" smtClean="0"/>
              <a:t>6</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14300" lvl="1" indent="0">
              <a:buFont typeface="Arial" panose="020B0604020202020204" pitchFamily="34" charset="0"/>
              <a:buNone/>
            </a:pPr>
            <a:r>
              <a:rPr lang="de-DE" dirty="0" smtClean="0">
                <a:effectLst/>
              </a:rPr>
              <a:t>Heute lautet die Formulierung im Bayrischen Lehrplan:</a:t>
            </a:r>
            <a:r>
              <a:rPr lang="de-DE" baseline="0" dirty="0" smtClean="0">
                <a:effectLst/>
              </a:rPr>
              <a:t> </a:t>
            </a:r>
          </a:p>
          <a:p>
            <a:pPr marL="114300" lvl="1" indent="0">
              <a:buFont typeface="Arial" panose="020B0604020202020204" pitchFamily="34" charset="0"/>
              <a:buNone/>
            </a:pPr>
            <a:r>
              <a:rPr lang="de-DE" dirty="0" smtClean="0">
                <a:effectLst/>
              </a:rPr>
              <a:t>Schüler des Gymnasiums sollen geistig besonders beweglich und phantasievoll sein, gern und schnell, zielstrebig und differenziert lernen sowie über ein gutes Gedächtnis verfügen. Sie müssen die Bereitschaft mitbringen, sich ausdauernd und unter verschiedenen Blickwinkeln mit Denk- und Gestaltungsaufgaben auseinanderzusetzen und dabei zunehmend die Fähigkeit zu Abstraktion und flexiblem Denken, zu eigenständiger Problemlösung und zur zielgerichteten Zusammenarbeit in der Gruppe entwickeln. </a:t>
            </a:r>
          </a:p>
          <a:p>
            <a:pPr marL="114300" lvl="1" indent="0">
              <a:buFont typeface="Arial" panose="020B0604020202020204" pitchFamily="34" charset="0"/>
              <a:buNone/>
            </a:pPr>
            <a:endParaRPr lang="de-DE" dirty="0" smtClean="0">
              <a:effectLst/>
            </a:endParaRPr>
          </a:p>
          <a:p>
            <a:pPr marL="114300" lvl="1" indent="0">
              <a:buFont typeface="Arial" panose="020B0604020202020204" pitchFamily="34" charset="0"/>
              <a:buNone/>
            </a:pPr>
            <a:r>
              <a:rPr lang="de-DE" dirty="0" smtClean="0"/>
              <a:t>Quelle: http://www.isb-gym8-lehrplan.de/contentserv/3.1.neu/g8.de/index.php?StoryID=26350,  recherchiert am 28.10.2013</a:t>
            </a:r>
          </a:p>
        </p:txBody>
      </p:sp>
      <p:sp>
        <p:nvSpPr>
          <p:cNvPr id="4" name="Foliennummernplatzhalter 3"/>
          <p:cNvSpPr>
            <a:spLocks noGrp="1"/>
          </p:cNvSpPr>
          <p:nvPr>
            <p:ph type="sldNum" sz="quarter" idx="10"/>
          </p:nvPr>
        </p:nvSpPr>
        <p:spPr/>
        <p:txBody>
          <a:bodyPr/>
          <a:lstStyle/>
          <a:p>
            <a:fld id="{ACD73FF7-72C9-4CED-803E-F268B53C1043}" type="slidenum">
              <a:rPr lang="de-DE" smtClean="0"/>
              <a:t>7</a:t>
            </a:fld>
            <a:endParaRPr lang="de-DE"/>
          </a:p>
        </p:txBody>
      </p:sp>
    </p:spTree>
    <p:extLst>
      <p:ext uri="{BB962C8B-B14F-4D97-AF65-F5344CB8AC3E}">
        <p14:creationId xmlns:p14="http://schemas.microsoft.com/office/powerpoint/2010/main" val="2260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buFontTx/>
              <a:buNone/>
            </a:pPr>
            <a:r>
              <a:rPr lang="de-DE" dirty="0" smtClean="0"/>
              <a:t>Das Gymnasium ist also die weitaus anspruchsvollste Schulform. Auch</a:t>
            </a:r>
            <a:r>
              <a:rPr lang="de-DE" baseline="0" dirty="0" smtClean="0"/>
              <a:t> wenn die Lerninhalte in der Sekundarstufe I eigentlich recht unabhängig von der Schulform sein sollten, so ist doch der Übungs- und Wiederholungsanteil am Gymnasium viel geringer als an der Realschule, und die Lerngeschwindigkeit viel höher. </a:t>
            </a:r>
            <a:endParaRPr lang="de-DE" dirty="0" smtClean="0"/>
          </a:p>
          <a:p>
            <a:pPr eaLnBrk="1" hangingPunct="1">
              <a:spcBef>
                <a:spcPct val="0"/>
              </a:spcBef>
              <a:buFontTx/>
              <a:buChar char="•"/>
            </a:pPr>
            <a:endParaRPr lang="de-DE" dirty="0" smtClean="0"/>
          </a:p>
          <a:p>
            <a:pPr>
              <a:buFont typeface="Arial" charset="0"/>
              <a:buChar char="•"/>
            </a:pPr>
            <a:r>
              <a:rPr lang="de-DE" sz="1200" dirty="0" smtClean="0">
                <a:latin typeface="Calibri" pitchFamily="34" charset="0"/>
              </a:rPr>
              <a:t> Welche Empfehlung gibt die Grundschule?</a:t>
            </a:r>
            <a:br>
              <a:rPr lang="de-DE" sz="1200" dirty="0" smtClean="0">
                <a:latin typeface="Calibri" pitchFamily="34" charset="0"/>
              </a:rPr>
            </a:br>
            <a:r>
              <a:rPr lang="de-DE" dirty="0" smtClean="0"/>
              <a:t> –&gt; Besprechen Sie das Gutachten und sehen Sie, ob Ihr Kind durchweg gute bis sehr gute Noten hat. </a:t>
            </a:r>
            <a:br>
              <a:rPr lang="de-DE" dirty="0" smtClean="0"/>
            </a:br>
            <a:r>
              <a:rPr lang="de-DE" dirty="0" smtClean="0"/>
              <a:t>Wenn die Grundschule und Sie das Kind für geeignet halten → Gymnasium, denn nichts ist schlimmer als Unterforderung. </a:t>
            </a:r>
            <a:br>
              <a:rPr lang="de-DE" dirty="0" smtClean="0"/>
            </a:br>
            <a:r>
              <a:rPr lang="de-DE" dirty="0" smtClean="0"/>
              <a:t>Wenn es nicht geeignet ist, schicken Sie Ihr Kind nicht aus anderen Gründen zum Gymnasium. Wir erleben die Folgen von Überforderung bis zu gesundheitlichen oder seelischen Schäden. (Clowns, Suchtverhalten, Vermeidungsverhalten, Aggressionen, übermäßig häufige Krankheiten (Magenbeschwerden, Kopfschmerzen), Übersprunghandlungen…)</a:t>
            </a:r>
          </a:p>
          <a:p>
            <a:pPr>
              <a:buFont typeface="Arial" charset="0"/>
              <a:buNone/>
            </a:pPr>
            <a:r>
              <a:rPr lang="de-DE" dirty="0" smtClean="0"/>
              <a:t>Denken Sie daran, dass Sie zuhause Ihr Kind als einzigartig und besonders erleben, denken Sie aber auch daran, dass die Klassenlehrerin Ihr</a:t>
            </a:r>
            <a:r>
              <a:rPr lang="de-DE" baseline="0" dirty="0" smtClean="0"/>
              <a:t> Kind im Zusammenhang mit der Lerngruppe sieht und beurteilen kann. </a:t>
            </a:r>
            <a:r>
              <a:rPr lang="de-DE" dirty="0" smtClean="0"/>
              <a:t/>
            </a:r>
            <a:br>
              <a:rPr lang="de-DE" dirty="0" smtClean="0"/>
            </a:br>
            <a:r>
              <a:rPr lang="de-DE" dirty="0" smtClean="0"/>
              <a:t>Denken Sie aber auch an die Möglichkeiten der Querversetzung am Ende der 5. Klasse oder am Ende der 6. Klasse.</a:t>
            </a:r>
            <a:br>
              <a:rPr lang="de-DE" dirty="0" smtClean="0"/>
            </a:br>
            <a:endParaRPr lang="de-DE" sz="1200" dirty="0" smtClean="0">
              <a:latin typeface="Calibri" pitchFamily="34" charset="0"/>
            </a:endParaRPr>
          </a:p>
          <a:p>
            <a:pPr>
              <a:buFont typeface="Arial" charset="0"/>
              <a:buChar char="•"/>
            </a:pPr>
            <a:r>
              <a:rPr lang="de-DE" sz="1200" dirty="0" smtClean="0">
                <a:latin typeface="Calibri" pitchFamily="34" charset="0"/>
              </a:rPr>
              <a:t> Kann Ihr Kind auf Freizeit und Spaß auch mal verzichten, wenn Wichtigeres</a:t>
            </a:r>
            <a:br>
              <a:rPr lang="de-DE" sz="1200" dirty="0" smtClean="0">
                <a:latin typeface="Calibri" pitchFamily="34" charset="0"/>
              </a:rPr>
            </a:br>
            <a:r>
              <a:rPr lang="de-DE" sz="1200" dirty="0" smtClean="0">
                <a:latin typeface="Calibri" pitchFamily="34" charset="0"/>
              </a:rPr>
              <a:t>   ansteht?</a:t>
            </a:r>
          </a:p>
          <a:p>
            <a:pPr>
              <a:buFont typeface="Arial" charset="0"/>
              <a:buChar char="•"/>
            </a:pPr>
            <a:r>
              <a:rPr lang="de-DE" sz="1200" dirty="0" smtClean="0">
                <a:latin typeface="Calibri" pitchFamily="34" charset="0"/>
              </a:rPr>
              <a:t> Ist Ihr Kind ausdauernd wenn es liest, malt, schreibt oder bastelt?</a:t>
            </a:r>
          </a:p>
          <a:p>
            <a:pPr>
              <a:buFont typeface="Arial" charset="0"/>
              <a:buChar char="•"/>
            </a:pPr>
            <a:r>
              <a:rPr lang="de-DE" sz="1200" dirty="0" smtClean="0">
                <a:latin typeface="Calibri" pitchFamily="34" charset="0"/>
              </a:rPr>
              <a:t> Haben Sie den Eindruck, dass Ihr Kind alltägliche Zusammenhänge schnell </a:t>
            </a:r>
            <a:br>
              <a:rPr lang="de-DE" sz="1200" dirty="0" smtClean="0">
                <a:latin typeface="Calibri" pitchFamily="34" charset="0"/>
              </a:rPr>
            </a:br>
            <a:r>
              <a:rPr lang="de-DE" sz="1200" dirty="0" smtClean="0">
                <a:latin typeface="Calibri" pitchFamily="34" charset="0"/>
              </a:rPr>
              <a:t>   versteht?</a:t>
            </a:r>
          </a:p>
          <a:p>
            <a:pPr>
              <a:buFont typeface="Arial" charset="0"/>
              <a:buChar char="•"/>
            </a:pPr>
            <a:r>
              <a:rPr lang="de-DE" sz="1200" dirty="0" smtClean="0">
                <a:latin typeface="Calibri" pitchFamily="34" charset="0"/>
              </a:rPr>
              <a:t> Hat Ihr Kind bisher seine Aufgaben selbständig und ordentlich erledigt? (Voraussetzung: Schulranzen</a:t>
            </a:r>
            <a:r>
              <a:rPr lang="de-DE" sz="1200" baseline="0" dirty="0" smtClean="0">
                <a:latin typeface="Calibri" pitchFamily="34" charset="0"/>
              </a:rPr>
              <a:t> muss eigentlich selbst gepackt werden können)</a:t>
            </a:r>
            <a:endParaRPr lang="de-DE" sz="1200" dirty="0" smtClean="0">
              <a:latin typeface="Calibri" pitchFamily="34" charset="0"/>
            </a:endParaRPr>
          </a:p>
          <a:p>
            <a:pPr>
              <a:buFont typeface="Arial" charset="0"/>
              <a:buChar char="•"/>
            </a:pPr>
            <a:r>
              <a:rPr lang="de-DE" sz="1200" dirty="0" smtClean="0">
                <a:latin typeface="Calibri" pitchFamily="34" charset="0"/>
              </a:rPr>
              <a:t> Kann Ihr Kind mit Misserfolgen umgehen?</a:t>
            </a:r>
          </a:p>
          <a:p>
            <a:pPr>
              <a:buFont typeface="Arial" charset="0"/>
              <a:buChar char="•"/>
            </a:pPr>
            <a:r>
              <a:rPr lang="de-DE" sz="1200" dirty="0" smtClean="0">
                <a:latin typeface="Calibri" pitchFamily="34" charset="0"/>
              </a:rPr>
              <a:t> Geht Ihr Kind gern zur Schule?</a:t>
            </a:r>
            <a:endParaRPr lang="de-DE" sz="1200" dirty="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8</a:t>
            </a:fld>
            <a:endParaRPr lang="de-DE" dirty="0"/>
          </a:p>
        </p:txBody>
      </p:sp>
    </p:spTree>
    <p:extLst>
      <p:ext uri="{BB962C8B-B14F-4D97-AF65-F5344CB8AC3E}">
        <p14:creationId xmlns:p14="http://schemas.microsoft.com/office/powerpoint/2010/main" val="22606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buFontTx/>
              <a:buNone/>
            </a:pPr>
            <a:r>
              <a:rPr lang="de-DE" sz="1200" dirty="0" smtClean="0">
                <a:latin typeface="Calibri" pitchFamily="34" charset="0"/>
              </a:rPr>
              <a:t>Lassen Sie es nicht schief gehen. </a:t>
            </a:r>
            <a:endParaRPr lang="de-DE" sz="1200" dirty="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9</a:t>
            </a:fld>
            <a:endParaRPr lang="de-DE" dirty="0"/>
          </a:p>
        </p:txBody>
      </p:sp>
    </p:spTree>
    <p:extLst>
      <p:ext uri="{BB962C8B-B14F-4D97-AF65-F5344CB8AC3E}">
        <p14:creationId xmlns:p14="http://schemas.microsoft.com/office/powerpoint/2010/main" val="22606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charset="0"/>
              <a:buChar char="•"/>
            </a:pPr>
            <a:r>
              <a:rPr lang="de-DE" sz="1200" dirty="0" smtClean="0">
                <a:latin typeface="Calibri" pitchFamily="34" charset="0"/>
              </a:rPr>
              <a:t>keine Notenunterschiede (G8: 9,1 – G9: 9,0)</a:t>
            </a:r>
          </a:p>
          <a:p>
            <a:pPr>
              <a:buFont typeface="Arial" charset="0"/>
              <a:buChar char="•"/>
            </a:pPr>
            <a:r>
              <a:rPr lang="de-DE" sz="1200" dirty="0" smtClean="0">
                <a:latin typeface="Calibri" pitchFamily="34" charset="0"/>
              </a:rPr>
              <a:t> keine erhöhten Verluste nach Sek I (Hessendurchschnitt: 90,4):</a:t>
            </a:r>
            <a:br>
              <a:rPr lang="de-DE" sz="1200" dirty="0" smtClean="0">
                <a:latin typeface="Calibri" pitchFamily="34" charset="0"/>
              </a:rPr>
            </a:br>
            <a:r>
              <a:rPr lang="de-DE" sz="1200" dirty="0" smtClean="0">
                <a:latin typeface="Calibri" pitchFamily="34" charset="0"/>
              </a:rPr>
              <a:t>	G9 Übergang in Sek II : 89,2%</a:t>
            </a:r>
            <a:br>
              <a:rPr lang="de-DE" sz="1200" dirty="0" smtClean="0">
                <a:latin typeface="Calibri" pitchFamily="34" charset="0"/>
              </a:rPr>
            </a:br>
            <a:r>
              <a:rPr lang="de-DE" sz="1200" dirty="0" smtClean="0">
                <a:latin typeface="Calibri" pitchFamily="34" charset="0"/>
              </a:rPr>
              <a:t>	G8 Übergang in Sek II : 90,6%</a:t>
            </a:r>
          </a:p>
          <a:p>
            <a:pPr>
              <a:buFont typeface="Arial" charset="0"/>
              <a:buChar char="•"/>
            </a:pPr>
            <a:r>
              <a:rPr lang="de-DE" sz="1200" dirty="0" smtClean="0">
                <a:latin typeface="Calibri" pitchFamily="34" charset="0"/>
              </a:rPr>
              <a:t> keine erhöhte Wiederholung von Klassen</a:t>
            </a:r>
            <a:br>
              <a:rPr lang="de-DE" sz="1200" dirty="0" smtClean="0">
                <a:latin typeface="Calibri" pitchFamily="34" charset="0"/>
              </a:rPr>
            </a:br>
            <a:r>
              <a:rPr lang="de-DE" sz="1200" dirty="0" smtClean="0">
                <a:latin typeface="Calibri" pitchFamily="34" charset="0"/>
              </a:rPr>
              <a:t>	liegt in den letzten Jahren im Mittel zwischen 3 und 8 %</a:t>
            </a:r>
          </a:p>
          <a:p>
            <a:pPr>
              <a:buFont typeface="Arial" charset="0"/>
              <a:buChar char="•"/>
            </a:pPr>
            <a:r>
              <a:rPr lang="de-DE" sz="1200" dirty="0" smtClean="0">
                <a:latin typeface="Calibri" pitchFamily="34" charset="0"/>
              </a:rPr>
              <a:t> Keine psychischen Auffälligkeiten</a:t>
            </a:r>
          </a:p>
          <a:p>
            <a:pPr>
              <a:buFont typeface="Arial" charset="0"/>
              <a:buChar char="•"/>
            </a:pPr>
            <a:endParaRPr lang="de-DE"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de-DE" sz="1200" dirty="0" smtClean="0">
                <a:latin typeface="Calibri" pitchFamily="34" charset="0"/>
              </a:rPr>
              <a:t>Man kann sagen, dass insgesamt die Schulform Gymnasium die</a:t>
            </a:r>
            <a:r>
              <a:rPr lang="de-DE" sz="1200" baseline="0" dirty="0" smtClean="0">
                <a:latin typeface="Calibri" pitchFamily="34" charset="0"/>
              </a:rPr>
              <a:t> </a:t>
            </a:r>
            <a:r>
              <a:rPr lang="de-DE" sz="1200" dirty="0" smtClean="0">
                <a:latin typeface="Calibri" pitchFamily="34" charset="0"/>
              </a:rPr>
              <a:t>weitaus erfolgreichste Schulform darstellt, was sich auch an dem</a:t>
            </a:r>
            <a:r>
              <a:rPr lang="de-DE" sz="1200" baseline="0" dirty="0" smtClean="0">
                <a:latin typeface="Calibri" pitchFamily="34" charset="0"/>
              </a:rPr>
              <a:t> nächstens Schaubild zeigt:</a:t>
            </a:r>
            <a:r>
              <a:rPr lang="de-DE" sz="1200" dirty="0" smtClean="0">
                <a:latin typeface="Calibri" pitchFamily="34" charset="0"/>
              </a:rPr>
              <a:t> </a:t>
            </a:r>
          </a:p>
          <a:p>
            <a:pPr>
              <a:buFont typeface="Arial" charset="0"/>
              <a:buNone/>
            </a:pPr>
            <a:endParaRPr lang="de-DE" sz="1200" dirty="0" smtClean="0">
              <a:latin typeface="Calibri" pitchFamily="34" charset="0"/>
            </a:endParaRPr>
          </a:p>
        </p:txBody>
      </p:sp>
      <p:sp>
        <p:nvSpPr>
          <p:cNvPr id="4" name="Foliennummernplatzhalter 3"/>
          <p:cNvSpPr>
            <a:spLocks noGrp="1"/>
          </p:cNvSpPr>
          <p:nvPr>
            <p:ph type="sldNum" sz="quarter" idx="10"/>
          </p:nvPr>
        </p:nvSpPr>
        <p:spPr/>
        <p:txBody>
          <a:bodyPr/>
          <a:lstStyle/>
          <a:p>
            <a:fld id="{ACD73FF7-72C9-4CED-803E-F268B53C1043}" type="slidenum">
              <a:rPr lang="de-DE" smtClean="0"/>
              <a:t>10</a:t>
            </a:fld>
            <a:endParaRPr lang="de-DE"/>
          </a:p>
        </p:txBody>
      </p:sp>
    </p:spTree>
    <p:extLst>
      <p:ext uri="{BB962C8B-B14F-4D97-AF65-F5344CB8AC3E}">
        <p14:creationId xmlns:p14="http://schemas.microsoft.com/office/powerpoint/2010/main" val="226065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MB_Titel">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1250"/>
          <a:stretch/>
        </p:blipFill>
        <p:spPr>
          <a:xfrm>
            <a:off x="0" y="0"/>
            <a:ext cx="9144000" cy="48006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5475"/>
          <a:stretch/>
        </p:blipFill>
        <p:spPr>
          <a:xfrm>
            <a:off x="2565709" y="685800"/>
            <a:ext cx="6578291" cy="5562600"/>
          </a:xfrm>
          <a:prstGeom prst="rect">
            <a:avLst/>
          </a:prstGeom>
        </p:spPr>
      </p:pic>
      <p:sp>
        <p:nvSpPr>
          <p:cNvPr id="2" name="Title 1"/>
          <p:cNvSpPr>
            <a:spLocks noGrp="1"/>
          </p:cNvSpPr>
          <p:nvPr>
            <p:ph type="ctrTitle"/>
          </p:nvPr>
        </p:nvSpPr>
        <p:spPr>
          <a:xfrm>
            <a:off x="228600" y="381000"/>
            <a:ext cx="8686800" cy="1470025"/>
          </a:xfrm>
          <a:effectLst/>
        </p:spPr>
        <p:txBody>
          <a:bodyPr/>
          <a:lstStyle>
            <a:lvl1pPr algn="l">
              <a:defRPr b="1">
                <a:solidFill>
                  <a:schemeClr val="tx1"/>
                </a:solidFill>
                <a:effectLst>
                  <a:reflection stA="12000" endPos="72000" dist="12700" dir="5400000" sy="-100000" algn="bl" rotWithShape="0"/>
                </a:effectLst>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28600" y="3657600"/>
            <a:ext cx="3886200" cy="2133600"/>
          </a:xfrm>
          <a:effectLst/>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3977719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2133600"/>
            <a:ext cx="8686800" cy="4191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A6BE220-6088-4D22-B036-64D3CD2B6243}"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309688156"/>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165874"/>
            <a:ext cx="1905000" cy="4191000"/>
          </a:xfrm>
        </p:spPr>
        <p:txBody>
          <a:bodyPr vert="eaVert"/>
          <a:lstStyle>
            <a:lvl1pPr>
              <a:defRPr>
                <a:solidFill>
                  <a:schemeClr val="bg1"/>
                </a:solidFill>
              </a:defRPr>
            </a:lvl1p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1752600"/>
            <a:ext cx="6629400" cy="4590936"/>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A6BE220-6088-4D22-B036-64D3CD2B6243}"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132737345"/>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GMB_Titel">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1250"/>
          <a:stretch/>
        </p:blipFill>
        <p:spPr>
          <a:xfrm>
            <a:off x="0" y="0"/>
            <a:ext cx="9144000" cy="48006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5475"/>
          <a:stretch/>
        </p:blipFill>
        <p:spPr>
          <a:xfrm>
            <a:off x="2565709" y="685800"/>
            <a:ext cx="6578291" cy="5562600"/>
          </a:xfrm>
          <a:prstGeom prst="rect">
            <a:avLst/>
          </a:prstGeom>
        </p:spPr>
      </p:pic>
      <p:sp>
        <p:nvSpPr>
          <p:cNvPr id="2" name="Title 1"/>
          <p:cNvSpPr>
            <a:spLocks noGrp="1"/>
          </p:cNvSpPr>
          <p:nvPr>
            <p:ph type="ctrTitle" hasCustomPrompt="1"/>
          </p:nvPr>
        </p:nvSpPr>
        <p:spPr>
          <a:xfrm>
            <a:off x="228600" y="381000"/>
            <a:ext cx="8686800" cy="1470025"/>
          </a:xfrm>
          <a:effectLst/>
        </p:spPr>
        <p:txBody>
          <a:bodyPr/>
          <a:lstStyle>
            <a:lvl1pPr algn="l">
              <a:defRPr b="1">
                <a:solidFill>
                  <a:schemeClr val="tx1"/>
                </a:solidFill>
                <a:effectLst>
                  <a:reflection stA="12000" endPos="72000" dist="12700" dir="5400000" sy="-100000" algn="bl" rotWithShape="0"/>
                </a:effectLst>
              </a:defRPr>
            </a:lvl1pPr>
          </a:lstStyle>
          <a:p>
            <a:r>
              <a:rPr lang="de-DE" dirty="0" smtClean="0"/>
              <a:t>Informationen über Schulformen</a:t>
            </a:r>
            <a:endParaRPr lang="en-US" dirty="0"/>
          </a:p>
        </p:txBody>
      </p:sp>
      <p:sp>
        <p:nvSpPr>
          <p:cNvPr id="3" name="Subtitle 2"/>
          <p:cNvSpPr>
            <a:spLocks noGrp="1"/>
          </p:cNvSpPr>
          <p:nvPr>
            <p:ph type="subTitle" idx="1" hasCustomPrompt="1"/>
          </p:nvPr>
        </p:nvSpPr>
        <p:spPr>
          <a:xfrm>
            <a:off x="228600" y="3657600"/>
            <a:ext cx="3886200" cy="707504"/>
          </a:xfrm>
          <a:effectLst/>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Gymnasium</a:t>
            </a:r>
            <a:endParaRPr lang="en-US" dirty="0"/>
          </a:p>
        </p:txBody>
      </p:sp>
      <p:sp>
        <p:nvSpPr>
          <p:cNvPr id="4" name="Date Placeholder 3"/>
          <p:cNvSpPr>
            <a:spLocks noGrp="1"/>
          </p:cNvSpPr>
          <p:nvPr>
            <p:ph type="dt" sz="half" idx="10"/>
          </p:nvPr>
        </p:nvSpPr>
        <p:spPr/>
        <p:txBody>
          <a:bodyPr/>
          <a:lstStyle/>
          <a:p>
            <a:fld id="{4120AF05-2647-4D34-86ED-C206B819B564}"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3977719894"/>
      </p:ext>
    </p:extLst>
  </p:cSld>
  <p:clrMapOvr>
    <a:masterClrMapping/>
  </p:clrMapOvr>
  <p:transition spd="slow">
    <p:fade/>
  </p:transition>
  <p:timing>
    <p:tnLst>
      <p:par>
        <p:cTn id="1" dur="indefinite" restart="never" nodeType="tmRoot">
          <p:childTnLst>
            <p:video>
              <p:cMediaNode vol="80000">
                <p:cTn id="2" repeatCount="indefinite" fill="hold" display="0">
                  <p:stCondLst>
                    <p:cond delay="indefinite"/>
                  </p:stCondLst>
                </p:cTn>
                <p:tgtEl>
                  <p:spTgt spid="7"/>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120AF05-2647-4D34-86ED-C206B819B564}"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3746404556"/>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solidFill>
                  <a:schemeClr val="bg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26241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120AF05-2647-4D34-86ED-C206B819B564}"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4179563564"/>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2286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120AF05-2647-4D34-86ED-C206B819B564}"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9062444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28600" y="18859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28600" y="2525712"/>
            <a:ext cx="42687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8859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525712"/>
            <a:ext cx="42703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4120AF05-2647-4D34-86ED-C206B819B564}" type="datetimeFigureOut">
              <a:rPr lang="de-DE" smtClean="0"/>
              <a:t>03.10.2016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331762355"/>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4120AF05-2647-4D34-86ED-C206B819B564}" type="datetimeFigureOut">
              <a:rPr lang="de-DE" smtClean="0"/>
              <a:t>03.10.2016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214880169"/>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0AF05-2647-4D34-86ED-C206B819B564}" type="datetimeFigureOut">
              <a:rPr lang="de-DE" smtClean="0"/>
              <a:t>03.10.2016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573117078"/>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236913" cy="1162050"/>
          </a:xfrm>
        </p:spPr>
        <p:txBody>
          <a:bodyPr anchor="b"/>
          <a:lstStyle>
            <a:lvl1pPr algn="l">
              <a:defRPr sz="2000" b="1">
                <a:solidFill>
                  <a:schemeClr val="bg1"/>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3575050" y="1981200"/>
            <a:ext cx="53403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28600" y="3143251"/>
            <a:ext cx="3236913" cy="318135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120AF05-2647-4D34-86ED-C206B819B564}"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531574575"/>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A6BE220-6088-4D22-B036-64D3CD2B6243}"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3746404556"/>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0600" y="4645025"/>
            <a:ext cx="5486400" cy="566738"/>
          </a:xfrm>
        </p:spPr>
        <p:txBody>
          <a:bodyPr anchor="b"/>
          <a:lstStyle>
            <a:lvl1pPr algn="l">
              <a:defRPr sz="2000" b="1">
                <a:solidFill>
                  <a:schemeClr val="bg1"/>
                </a:solidFill>
              </a:defRPr>
            </a:lvl1pPr>
          </a:lstStyle>
          <a:p>
            <a:r>
              <a:rPr lang="de-DE" smtClean="0"/>
              <a:t>Titelmasterformat durch Klicken bearbeiten</a:t>
            </a:r>
            <a:endParaRPr lang="en-US"/>
          </a:p>
        </p:txBody>
      </p:sp>
      <p:sp>
        <p:nvSpPr>
          <p:cNvPr id="3" name="Picture Placeholder 2"/>
          <p:cNvSpPr>
            <a:spLocks noGrp="1"/>
          </p:cNvSpPr>
          <p:nvPr>
            <p:ph type="pic" idx="1"/>
          </p:nvPr>
        </p:nvSpPr>
        <p:spPr>
          <a:xfrm>
            <a:off x="990600" y="45720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9906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120AF05-2647-4D34-86ED-C206B819B564}"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713616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2133600"/>
            <a:ext cx="8686800" cy="4191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120AF05-2647-4D34-86ED-C206B819B564}"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309688156"/>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165874"/>
            <a:ext cx="1905000" cy="4191000"/>
          </a:xfrm>
        </p:spPr>
        <p:txBody>
          <a:bodyPr vert="eaVert"/>
          <a:lstStyle>
            <a:lvl1pPr>
              <a:defRPr>
                <a:solidFill>
                  <a:schemeClr val="bg1"/>
                </a:solidFill>
              </a:defRPr>
            </a:lvl1p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1752600"/>
            <a:ext cx="6629400" cy="4590936"/>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120AF05-2647-4D34-86ED-C206B819B564}"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4660DBC-0334-48E3-8396-DBF26818C6B8}" type="slidenum">
              <a:rPr lang="de-DE" smtClean="0"/>
              <a:t>‹Nr.›</a:t>
            </a:fld>
            <a:endParaRPr lang="de-DE"/>
          </a:p>
        </p:txBody>
      </p:sp>
    </p:spTree>
    <p:extLst>
      <p:ext uri="{BB962C8B-B14F-4D97-AF65-F5344CB8AC3E}">
        <p14:creationId xmlns:p14="http://schemas.microsoft.com/office/powerpoint/2010/main" val="1132737345"/>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GMB_Titel">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1250"/>
          <a:stretch/>
        </p:blipFill>
        <p:spPr>
          <a:xfrm>
            <a:off x="0" y="0"/>
            <a:ext cx="9144000" cy="48006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5475"/>
          <a:stretch/>
        </p:blipFill>
        <p:spPr>
          <a:xfrm>
            <a:off x="2565709" y="685800"/>
            <a:ext cx="6578291" cy="5562600"/>
          </a:xfrm>
          <a:prstGeom prst="rect">
            <a:avLst/>
          </a:prstGeom>
        </p:spPr>
      </p:pic>
      <p:sp>
        <p:nvSpPr>
          <p:cNvPr id="2" name="Title 1"/>
          <p:cNvSpPr>
            <a:spLocks noGrp="1"/>
          </p:cNvSpPr>
          <p:nvPr>
            <p:ph type="ctrTitle" hasCustomPrompt="1"/>
          </p:nvPr>
        </p:nvSpPr>
        <p:spPr>
          <a:xfrm>
            <a:off x="228600" y="381000"/>
            <a:ext cx="8686800" cy="1470025"/>
          </a:xfrm>
          <a:effectLst/>
        </p:spPr>
        <p:txBody>
          <a:bodyPr/>
          <a:lstStyle>
            <a:lvl1pPr algn="l">
              <a:defRPr b="1">
                <a:solidFill>
                  <a:schemeClr val="tx1"/>
                </a:solidFill>
                <a:effectLst>
                  <a:reflection stA="12000" endPos="72000" dist="12700" dir="5400000" sy="-100000" algn="bl" rotWithShape="0"/>
                </a:effectLst>
              </a:defRPr>
            </a:lvl1pPr>
          </a:lstStyle>
          <a:p>
            <a:r>
              <a:rPr lang="de-DE" dirty="0" smtClean="0"/>
              <a:t>Schulform Gymnasium</a:t>
            </a:r>
            <a:endParaRPr lang="en-US" dirty="0"/>
          </a:p>
        </p:txBody>
      </p:sp>
      <p:sp>
        <p:nvSpPr>
          <p:cNvPr id="3" name="Subtitle 2"/>
          <p:cNvSpPr>
            <a:spLocks noGrp="1"/>
          </p:cNvSpPr>
          <p:nvPr>
            <p:ph type="subTitle" idx="1"/>
          </p:nvPr>
        </p:nvSpPr>
        <p:spPr>
          <a:xfrm>
            <a:off x="228600" y="3657600"/>
            <a:ext cx="3886200" cy="2133600"/>
          </a:xfrm>
          <a:effectLst/>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16DA6E19-9F4B-4617-8C4A-55AED11E6F9C}"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3977719894"/>
      </p:ext>
    </p:extLst>
  </p:cSld>
  <p:clrMapOvr>
    <a:masterClrMapping/>
  </p:clrMapOvr>
  <p:transition spd="slow">
    <p:fade/>
  </p:transition>
  <p:timing>
    <p:tnLst>
      <p:par>
        <p:cTn id="1" dur="indefinite" restart="never" nodeType="tmRoot">
          <p:childTnLst>
            <p:video>
              <p:cMediaNode vol="80000">
                <p:cTn id="2" repeatCount="indefinite" fill="hold" display="0">
                  <p:stCondLst>
                    <p:cond delay="indefinite"/>
                  </p:stCondLst>
                </p:cTn>
                <p:tgtEl>
                  <p:spTgt spid="7"/>
                </p:tgtEl>
              </p:cMediaNode>
            </p:video>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6DA6E19-9F4B-4617-8C4A-55AED11E6F9C}"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3746404556"/>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solidFill>
                  <a:schemeClr val="bg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26241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6DA6E19-9F4B-4617-8C4A-55AED11E6F9C}"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4179563564"/>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2286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6DA6E19-9F4B-4617-8C4A-55AED11E6F9C}"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90624444"/>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28600" y="18859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28600" y="2525712"/>
            <a:ext cx="42687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8859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525712"/>
            <a:ext cx="42703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16DA6E19-9F4B-4617-8C4A-55AED11E6F9C}" type="datetimeFigureOut">
              <a:rPr lang="de-DE" smtClean="0"/>
              <a:t>03.10.2016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331762355"/>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16DA6E19-9F4B-4617-8C4A-55AED11E6F9C}" type="datetimeFigureOut">
              <a:rPr lang="de-DE" smtClean="0"/>
              <a:t>03.10.2016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214880169"/>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A6E19-9F4B-4617-8C4A-55AED11E6F9C}" type="datetimeFigureOut">
              <a:rPr lang="de-DE" smtClean="0"/>
              <a:t>03.10.2016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57311707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solidFill>
                  <a:schemeClr val="bg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26241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A6BE220-6088-4D22-B036-64D3CD2B6243}"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4179563564"/>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236913" cy="1162050"/>
          </a:xfrm>
        </p:spPr>
        <p:txBody>
          <a:bodyPr anchor="b"/>
          <a:lstStyle>
            <a:lvl1pPr algn="l">
              <a:defRPr sz="2000" b="1">
                <a:solidFill>
                  <a:schemeClr val="bg1"/>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3575050" y="1981200"/>
            <a:ext cx="53403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28600" y="3143251"/>
            <a:ext cx="3236913" cy="318135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16DA6E19-9F4B-4617-8C4A-55AED11E6F9C}"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531574575"/>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0600" y="4645025"/>
            <a:ext cx="5486400" cy="566738"/>
          </a:xfrm>
        </p:spPr>
        <p:txBody>
          <a:bodyPr anchor="b"/>
          <a:lstStyle>
            <a:lvl1pPr algn="l">
              <a:defRPr sz="2000" b="1">
                <a:solidFill>
                  <a:schemeClr val="bg1"/>
                </a:solidFill>
              </a:defRPr>
            </a:lvl1pPr>
          </a:lstStyle>
          <a:p>
            <a:r>
              <a:rPr lang="de-DE" smtClean="0"/>
              <a:t>Titelmasterformat durch Klicken bearbeiten</a:t>
            </a:r>
            <a:endParaRPr lang="en-US"/>
          </a:p>
        </p:txBody>
      </p:sp>
      <p:sp>
        <p:nvSpPr>
          <p:cNvPr id="3" name="Picture Placeholder 2"/>
          <p:cNvSpPr>
            <a:spLocks noGrp="1"/>
          </p:cNvSpPr>
          <p:nvPr>
            <p:ph type="pic" idx="1"/>
          </p:nvPr>
        </p:nvSpPr>
        <p:spPr>
          <a:xfrm>
            <a:off x="990600" y="45720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9906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16DA6E19-9F4B-4617-8C4A-55AED11E6F9C}"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7136160"/>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2133600"/>
            <a:ext cx="8686800" cy="4191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6DA6E19-9F4B-4617-8C4A-55AED11E6F9C}"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309688156"/>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165874"/>
            <a:ext cx="1905000" cy="4191000"/>
          </a:xfrm>
        </p:spPr>
        <p:txBody>
          <a:bodyPr vert="eaVert"/>
          <a:lstStyle>
            <a:lvl1pPr>
              <a:defRPr>
                <a:solidFill>
                  <a:schemeClr val="bg1"/>
                </a:solidFill>
              </a:defRPr>
            </a:lvl1p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228600" y="1752600"/>
            <a:ext cx="6629400" cy="4590936"/>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6DA6E19-9F4B-4617-8C4A-55AED11E6F9C}" type="datetimeFigureOut">
              <a:rPr lang="de-DE" smtClean="0"/>
              <a:t>03.10.2016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FF47EBC-D669-4CA5-A6FC-387C25F6C23F}" type="slidenum">
              <a:rPr lang="de-DE" smtClean="0"/>
              <a:t>‹Nr.›</a:t>
            </a:fld>
            <a:endParaRPr lang="de-DE"/>
          </a:p>
        </p:txBody>
      </p:sp>
    </p:spTree>
    <p:extLst>
      <p:ext uri="{BB962C8B-B14F-4D97-AF65-F5344CB8AC3E}">
        <p14:creationId xmlns:p14="http://schemas.microsoft.com/office/powerpoint/2010/main" val="113273734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2286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2057400"/>
            <a:ext cx="4267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A6BE220-6088-4D22-B036-64D3CD2B6243}"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9062444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28600" y="18859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28600" y="2525712"/>
            <a:ext cx="42687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8859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525712"/>
            <a:ext cx="42703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AA6BE220-6088-4D22-B036-64D3CD2B6243}" type="datetimeFigureOut">
              <a:rPr lang="de-DE" smtClean="0"/>
              <a:t>03.10.2016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33176235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AA6BE220-6088-4D22-B036-64D3CD2B6243}" type="datetimeFigureOut">
              <a:rPr lang="de-DE" smtClean="0"/>
              <a:t>03.10.2016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214880169"/>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BE220-6088-4D22-B036-64D3CD2B6243}" type="datetimeFigureOut">
              <a:rPr lang="de-DE" smtClean="0"/>
              <a:t>03.10.2016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573117078"/>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236913" cy="1162050"/>
          </a:xfrm>
        </p:spPr>
        <p:txBody>
          <a:bodyPr anchor="b"/>
          <a:lstStyle>
            <a:lvl1pPr algn="l">
              <a:defRPr sz="2000" b="1">
                <a:solidFill>
                  <a:schemeClr val="bg1"/>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3575050" y="1981200"/>
            <a:ext cx="53403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28600" y="3143251"/>
            <a:ext cx="3236913" cy="318135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A6BE220-6088-4D22-B036-64D3CD2B6243}"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531574575"/>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0600" y="4645025"/>
            <a:ext cx="5486400" cy="566738"/>
          </a:xfrm>
        </p:spPr>
        <p:txBody>
          <a:bodyPr anchor="b"/>
          <a:lstStyle>
            <a:lvl1pPr algn="l">
              <a:defRPr sz="2000" b="1">
                <a:solidFill>
                  <a:schemeClr val="bg1"/>
                </a:solidFill>
              </a:defRPr>
            </a:lvl1pPr>
          </a:lstStyle>
          <a:p>
            <a:r>
              <a:rPr lang="de-DE" smtClean="0"/>
              <a:t>Titelmasterformat durch Klicken bearbeiten</a:t>
            </a:r>
            <a:endParaRPr lang="en-US"/>
          </a:p>
        </p:txBody>
      </p:sp>
      <p:sp>
        <p:nvSpPr>
          <p:cNvPr id="3" name="Picture Placeholder 2"/>
          <p:cNvSpPr>
            <a:spLocks noGrp="1"/>
          </p:cNvSpPr>
          <p:nvPr>
            <p:ph type="pic" idx="1"/>
          </p:nvPr>
        </p:nvSpPr>
        <p:spPr>
          <a:xfrm>
            <a:off x="990600" y="45720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9906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A6BE220-6088-4D22-B036-64D3CD2B6243}" type="datetimeFigureOut">
              <a:rPr lang="de-DE" smtClean="0"/>
              <a:t>03.10.2016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DD41293-257D-4AAF-90B3-73B71397F18D}" type="slidenum">
              <a:rPr lang="de-DE" smtClean="0"/>
              <a:t>‹Nr.›</a:t>
            </a:fld>
            <a:endParaRPr lang="de-DE"/>
          </a:p>
        </p:txBody>
      </p:sp>
    </p:spTree>
    <p:extLst>
      <p:ext uri="{BB962C8B-B14F-4D97-AF65-F5344CB8AC3E}">
        <p14:creationId xmlns:p14="http://schemas.microsoft.com/office/powerpoint/2010/main" val="17136160"/>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microsoft.com/office/2007/relationships/media" Target="../media/media1.wmv"/><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microsoft.com/office/2007/relationships/hdphoto" Target="../media/hdphoto1.wdp"/><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ideo" Target="../media/media1.wm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microsoft.com/office/2007/relationships/media" Target="../media/media1.wmv"/><Relationship Id="rId1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microsoft.com/office/2007/relationships/hdphoto" Target="../media/hdphoto1.wdp"/><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srcRect t="21250"/>
          <a:stretch/>
        </p:blipFill>
        <p:spPr>
          <a:xfrm>
            <a:off x="0" y="0"/>
            <a:ext cx="9144000" cy="4800600"/>
          </a:xfrm>
          <a:prstGeom prst="rect">
            <a:avLst/>
          </a:prstGeom>
        </p:spPr>
      </p:pic>
      <p:pic>
        <p:nvPicPr>
          <p:cNvPr id="8" name="Picture 7"/>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A6BE220-6088-4D22-B036-64D3CD2B6243}" type="datetimeFigureOut">
              <a:rPr lang="de-DE" smtClean="0"/>
              <a:t>03.10.2016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6754009" y="6356350"/>
            <a:ext cx="2133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DD41293-257D-4AAF-90B3-73B71397F18D}" type="slidenum">
              <a:rPr lang="de-DE" smtClean="0"/>
              <a:t>‹Nr.›</a:t>
            </a:fld>
            <a:endParaRPr lang="de-DE"/>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553200" y="0"/>
            <a:ext cx="2590800" cy="2209800"/>
          </a:xfrm>
          <a:prstGeom prst="rect">
            <a:avLst/>
          </a:prstGeom>
        </p:spPr>
      </p:pic>
      <p:sp>
        <p:nvSpPr>
          <p:cNvPr id="2" name="Title Placeholder 1"/>
          <p:cNvSpPr>
            <a:spLocks noGrp="1"/>
          </p:cNvSpPr>
          <p:nvPr>
            <p:ph type="title"/>
          </p:nvPr>
        </p:nvSpPr>
        <p:spPr>
          <a:xfrm>
            <a:off x="228600" y="64548"/>
            <a:ext cx="7010400" cy="1154652"/>
          </a:xfrm>
          <a:prstGeom prst="rect">
            <a:avLst/>
          </a:prstGeom>
        </p:spPr>
        <p:txBody>
          <a:bodyPr vert="horz" lIns="91440" tIns="45720" rIns="91440" bIns="45720" rtlCol="0" anchor="ctr">
            <a:normAutofit/>
          </a:bodyPr>
          <a:lstStyle/>
          <a:p>
            <a:r>
              <a:rPr lang="de-DE" dirty="0" smtClean="0"/>
              <a:t>Information über Schulformen</a:t>
            </a:r>
            <a:endParaRPr lang="en-US" dirty="0"/>
          </a:p>
        </p:txBody>
      </p:sp>
      <p:sp>
        <p:nvSpPr>
          <p:cNvPr id="3" name="Text Placeholder 2"/>
          <p:cNvSpPr>
            <a:spLocks noGrp="1"/>
          </p:cNvSpPr>
          <p:nvPr>
            <p:ph type="body" idx="1"/>
          </p:nvPr>
        </p:nvSpPr>
        <p:spPr>
          <a:xfrm>
            <a:off x="228600" y="1752600"/>
            <a:ext cx="8686800" cy="45720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832871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000" kern="1200">
          <a:solidFill>
            <a:schemeClr val="tx1"/>
          </a:solidFill>
          <a:effectLst>
            <a:reflection blurRad="6350" stA="33000" endPos="67000" dist="29997"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srcRect t="21250"/>
          <a:stretch/>
        </p:blipFill>
        <p:spPr>
          <a:xfrm>
            <a:off x="0" y="0"/>
            <a:ext cx="9144000" cy="4800600"/>
          </a:xfrm>
          <a:prstGeom prst="rect">
            <a:avLst/>
          </a:prstGeom>
        </p:spPr>
      </p:pic>
      <p:pic>
        <p:nvPicPr>
          <p:cNvPr id="8" name="Picture 7"/>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A6BE220-6088-4D22-B036-64D3CD2B6243}" type="datetimeFigureOut">
              <a:rPr lang="de-DE" smtClean="0"/>
              <a:t>03.10.2016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6754009" y="6356350"/>
            <a:ext cx="2133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DD41293-257D-4AAF-90B3-73B71397F18D}" type="slidenum">
              <a:rPr lang="de-DE" smtClean="0"/>
              <a:t>‹Nr.›</a:t>
            </a:fld>
            <a:endParaRPr lang="de-DE"/>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553200" y="0"/>
            <a:ext cx="2590800" cy="2209800"/>
          </a:xfrm>
          <a:prstGeom prst="rect">
            <a:avLst/>
          </a:prstGeom>
        </p:spPr>
      </p:pic>
      <p:sp>
        <p:nvSpPr>
          <p:cNvPr id="2" name="Title Placeholder 1"/>
          <p:cNvSpPr>
            <a:spLocks noGrp="1"/>
          </p:cNvSpPr>
          <p:nvPr>
            <p:ph type="title"/>
          </p:nvPr>
        </p:nvSpPr>
        <p:spPr>
          <a:xfrm>
            <a:off x="228600" y="64548"/>
            <a:ext cx="7010400" cy="1154652"/>
          </a:xfrm>
          <a:prstGeom prst="rect">
            <a:avLst/>
          </a:prstGeom>
        </p:spPr>
        <p:txBody>
          <a:bodyPr vert="horz" lIns="91440" tIns="45720" rIns="91440" bIns="45720" rtlCol="0" anchor="ctr">
            <a:normAutofit/>
          </a:bodyPr>
          <a:lstStyle/>
          <a:p>
            <a:r>
              <a:rPr lang="de-DE" dirty="0" smtClean="0"/>
              <a:t>Information über Schulformen</a:t>
            </a:r>
            <a:endParaRPr lang="en-US" dirty="0"/>
          </a:p>
        </p:txBody>
      </p:sp>
      <p:sp>
        <p:nvSpPr>
          <p:cNvPr id="3" name="Text Placeholder 2"/>
          <p:cNvSpPr>
            <a:spLocks noGrp="1"/>
          </p:cNvSpPr>
          <p:nvPr>
            <p:ph type="body" idx="1"/>
          </p:nvPr>
        </p:nvSpPr>
        <p:spPr>
          <a:xfrm>
            <a:off x="228600" y="1752600"/>
            <a:ext cx="8686800" cy="45720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8328716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childTnLst>
            <p:video>
              <p:cMediaNode vol="80000">
                <p:cTn id="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000" kern="1200" baseline="0">
          <a:solidFill>
            <a:schemeClr val="tx1"/>
          </a:solidFill>
          <a:effectLst>
            <a:reflection blurRad="6350" stA="33000" endPos="67000" dist="29997"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louds fly trough rain,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srcRect t="21250"/>
          <a:stretch/>
        </p:blipFill>
        <p:spPr>
          <a:xfrm>
            <a:off x="0" y="0"/>
            <a:ext cx="9144000" cy="4800600"/>
          </a:xfrm>
          <a:prstGeom prst="rect">
            <a:avLst/>
          </a:prstGeom>
        </p:spPr>
      </p:pic>
      <p:pic>
        <p:nvPicPr>
          <p:cNvPr id="8" name="Picture 7"/>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A6BE220-6088-4D22-B036-64D3CD2B6243}" type="datetimeFigureOut">
              <a:rPr lang="de-DE" smtClean="0"/>
              <a:t>03.10.2016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6754009" y="6356350"/>
            <a:ext cx="2133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DD41293-257D-4AAF-90B3-73B71397F18D}" type="slidenum">
              <a:rPr lang="de-DE" smtClean="0"/>
              <a:t>‹Nr.›</a:t>
            </a:fld>
            <a:endParaRPr lang="de-DE"/>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553200" y="0"/>
            <a:ext cx="2590800" cy="2209800"/>
          </a:xfrm>
          <a:prstGeom prst="rect">
            <a:avLst/>
          </a:prstGeom>
        </p:spPr>
      </p:pic>
      <p:sp>
        <p:nvSpPr>
          <p:cNvPr id="2" name="Title Placeholder 1"/>
          <p:cNvSpPr>
            <a:spLocks noGrp="1"/>
          </p:cNvSpPr>
          <p:nvPr>
            <p:ph type="title"/>
          </p:nvPr>
        </p:nvSpPr>
        <p:spPr>
          <a:xfrm>
            <a:off x="228600" y="64548"/>
            <a:ext cx="7010400" cy="1154652"/>
          </a:xfrm>
          <a:prstGeom prst="rect">
            <a:avLst/>
          </a:prstGeom>
        </p:spPr>
        <p:txBody>
          <a:bodyPr vert="horz" lIns="91440" tIns="45720" rIns="91440" bIns="45720" rtlCol="0" anchor="ctr">
            <a:normAutofit/>
          </a:bodyPr>
          <a:lstStyle/>
          <a:p>
            <a:r>
              <a:rPr lang="de-DE" dirty="0" smtClean="0"/>
              <a:t>Schulform Gymnasium</a:t>
            </a:r>
            <a:endParaRPr lang="en-US" dirty="0"/>
          </a:p>
        </p:txBody>
      </p:sp>
      <p:sp>
        <p:nvSpPr>
          <p:cNvPr id="3" name="Text Placeholder 2"/>
          <p:cNvSpPr>
            <a:spLocks noGrp="1"/>
          </p:cNvSpPr>
          <p:nvPr>
            <p:ph type="body" idx="1"/>
          </p:nvPr>
        </p:nvSpPr>
        <p:spPr>
          <a:xfrm>
            <a:off x="228600" y="1752600"/>
            <a:ext cx="8686800" cy="45720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832871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iming>
    <p:tnLst>
      <p:par>
        <p:cTn id="1" dur="indefinite" restart="never" nodeType="tmRoot">
          <p:childTnLst>
            <p:video>
              <p:cMediaNode vol="80000">
                <p:cTn id="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000" kern="1200">
          <a:solidFill>
            <a:schemeClr val="tx1"/>
          </a:solidFill>
          <a:effectLst>
            <a:reflection blurRad="6350" stA="33000" endPos="67000" dist="762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Information zu Schulformen</a:t>
            </a:r>
            <a:endParaRPr lang="de-DE" dirty="0"/>
          </a:p>
        </p:txBody>
      </p:sp>
      <p:sp>
        <p:nvSpPr>
          <p:cNvPr id="3" name="Untertitel 2"/>
          <p:cNvSpPr>
            <a:spLocks noGrp="1"/>
          </p:cNvSpPr>
          <p:nvPr>
            <p:ph type="subTitle" idx="1"/>
          </p:nvPr>
        </p:nvSpPr>
        <p:spPr>
          <a:xfrm>
            <a:off x="228600" y="3501008"/>
            <a:ext cx="3886200" cy="2133600"/>
          </a:xfrm>
        </p:spPr>
        <p:txBody>
          <a:bodyPr/>
          <a:lstStyle/>
          <a:p>
            <a:r>
              <a:rPr lang="de-DE" dirty="0" smtClean="0"/>
              <a:t>Das Gymnasium</a:t>
            </a:r>
            <a:br>
              <a:rPr lang="de-DE" dirty="0" smtClean="0"/>
            </a:br>
            <a:r>
              <a:rPr lang="de-DE" sz="1600" dirty="0" smtClean="0">
                <a:solidFill>
                  <a:schemeClr val="bg1">
                    <a:lumMod val="65000"/>
                  </a:schemeClr>
                </a:solidFill>
              </a:rPr>
              <a:t>Antina Manig 2016</a:t>
            </a:r>
            <a:endParaRPr lang="de-DE" sz="1600" dirty="0">
              <a:solidFill>
                <a:schemeClr val="bg1">
                  <a:lumMod val="65000"/>
                </a:schemeClr>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567808"/>
            <a:ext cx="2448272" cy="1632181"/>
          </a:xfrm>
          <a:prstGeom prst="rect">
            <a:avLst/>
          </a:prstGeom>
        </p:spPr>
      </p:pic>
    </p:spTree>
    <p:extLst>
      <p:ext uri="{BB962C8B-B14F-4D97-AF65-F5344CB8AC3E}">
        <p14:creationId xmlns:p14="http://schemas.microsoft.com/office/powerpoint/2010/main" val="10765787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200646" y="1414737"/>
            <a:ext cx="3027538" cy="523220"/>
          </a:xfrm>
          <a:prstGeom prst="rect">
            <a:avLst/>
          </a:prstGeom>
          <a:noFill/>
        </p:spPr>
        <p:txBody>
          <a:bodyPr wrap="square" rtlCol="0">
            <a:spAutoFit/>
          </a:bodyPr>
          <a:lstStyle/>
          <a:p>
            <a:r>
              <a:rPr lang="de-DE" sz="2800" u="sng" dirty="0" smtClean="0"/>
              <a:t>G8 - G9</a:t>
            </a:r>
            <a:endParaRPr lang="de-DE" sz="2800" u="sng" dirty="0"/>
          </a:p>
        </p:txBody>
      </p:sp>
      <p:sp>
        <p:nvSpPr>
          <p:cNvPr id="6" name="Textfeld 5"/>
          <p:cNvSpPr txBox="1">
            <a:spLocks noChangeArrowheads="1"/>
          </p:cNvSpPr>
          <p:nvPr/>
        </p:nvSpPr>
        <p:spPr bwMode="auto">
          <a:xfrm>
            <a:off x="489345" y="2204864"/>
            <a:ext cx="7971087" cy="3046988"/>
          </a:xfrm>
          <a:prstGeom prst="rect">
            <a:avLst/>
          </a:prstGeom>
          <a:noFill/>
          <a:ln w="9525">
            <a:noFill/>
            <a:miter lim="800000"/>
            <a:headEnd/>
            <a:tailEnd/>
          </a:ln>
        </p:spPr>
        <p:txBody>
          <a:bodyPr wrap="square">
            <a:spAutoFit/>
          </a:bodyPr>
          <a:lstStyle/>
          <a:p>
            <a:pPr>
              <a:buFont typeface="Arial" charset="0"/>
              <a:buChar char="•"/>
            </a:pPr>
            <a:r>
              <a:rPr lang="de-DE" sz="2200" dirty="0" smtClean="0">
                <a:latin typeface="Calibri" pitchFamily="34" charset="0"/>
              </a:rPr>
              <a:t> </a:t>
            </a:r>
            <a:r>
              <a:rPr lang="de-DE" sz="2400" dirty="0" smtClean="0">
                <a:latin typeface="Calibri" pitchFamily="34" charset="0"/>
              </a:rPr>
              <a:t>keine Notenunterschiede</a:t>
            </a:r>
          </a:p>
          <a:p>
            <a:pPr>
              <a:buFont typeface="Arial" charset="0"/>
              <a:buChar char="•"/>
            </a:pPr>
            <a:r>
              <a:rPr lang="de-DE" sz="2400" dirty="0" smtClean="0">
                <a:latin typeface="Calibri" pitchFamily="34" charset="0"/>
              </a:rPr>
              <a:t> keine erhöhten Verluste nach Sek I (Hessendurchschnitt: 90,4):</a:t>
            </a:r>
            <a:br>
              <a:rPr lang="de-DE" sz="2400" dirty="0" smtClean="0">
                <a:latin typeface="Calibri" pitchFamily="34" charset="0"/>
              </a:rPr>
            </a:br>
            <a:r>
              <a:rPr lang="de-DE" sz="2400" dirty="0" smtClean="0">
                <a:latin typeface="Calibri" pitchFamily="34" charset="0"/>
              </a:rPr>
              <a:t>	G9 Übergang in Sek II : 89,2%</a:t>
            </a:r>
            <a:br>
              <a:rPr lang="de-DE" sz="2400" dirty="0" smtClean="0">
                <a:latin typeface="Calibri" pitchFamily="34" charset="0"/>
              </a:rPr>
            </a:br>
            <a:r>
              <a:rPr lang="de-DE" sz="2400" dirty="0" smtClean="0">
                <a:latin typeface="Calibri" pitchFamily="34" charset="0"/>
              </a:rPr>
              <a:t>	G8 Übergang in Sek II : 90,6%</a:t>
            </a:r>
          </a:p>
          <a:p>
            <a:pPr>
              <a:buFont typeface="Arial" charset="0"/>
              <a:buChar char="•"/>
            </a:pPr>
            <a:r>
              <a:rPr lang="de-DE" sz="2400" dirty="0" smtClean="0">
                <a:latin typeface="Calibri" pitchFamily="34" charset="0"/>
              </a:rPr>
              <a:t> keine erhöhte Wiederholung von Klassen</a:t>
            </a:r>
            <a:br>
              <a:rPr lang="de-DE" sz="2400" dirty="0" smtClean="0">
                <a:latin typeface="Calibri" pitchFamily="34" charset="0"/>
              </a:rPr>
            </a:br>
            <a:r>
              <a:rPr lang="de-DE" sz="2400" dirty="0" smtClean="0">
                <a:latin typeface="Calibri" pitchFamily="34" charset="0"/>
              </a:rPr>
              <a:t>	liegt in den letzten Jahren im Mittel zwischen 3 und 8 %</a:t>
            </a:r>
          </a:p>
          <a:p>
            <a:pPr>
              <a:buFont typeface="Arial" charset="0"/>
              <a:buChar char="•"/>
            </a:pPr>
            <a:r>
              <a:rPr lang="de-DE" sz="2400" dirty="0" smtClean="0">
                <a:latin typeface="Calibri" pitchFamily="34" charset="0"/>
              </a:rPr>
              <a:t> Keine psychischen Auffälligkeiten</a:t>
            </a:r>
          </a:p>
        </p:txBody>
      </p:sp>
    </p:spTree>
    <p:extLst>
      <p:ext uri="{BB962C8B-B14F-4D97-AF65-F5344CB8AC3E}">
        <p14:creationId xmlns:p14="http://schemas.microsoft.com/office/powerpoint/2010/main" val="1783180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2221093654"/>
              </p:ext>
            </p:extLst>
          </p:nvPr>
        </p:nvGraphicFramePr>
        <p:xfrm>
          <a:off x="467544" y="260648"/>
          <a:ext cx="7823380" cy="6350454"/>
        </p:xfrm>
        <a:graphic>
          <a:graphicData uri="http://schemas.openxmlformats.org/drawingml/2006/table">
            <a:tbl>
              <a:tblPr firstRow="1" firstCol="1" bandRow="1">
                <a:tableStyleId>{5C22544A-7EE6-4342-B048-85BDC9FD1C3A}</a:tableStyleId>
              </a:tblPr>
              <a:tblGrid>
                <a:gridCol w="1148855"/>
                <a:gridCol w="867369"/>
                <a:gridCol w="864096"/>
                <a:gridCol w="838604"/>
                <a:gridCol w="817580"/>
                <a:gridCol w="792088"/>
                <a:gridCol w="766596"/>
                <a:gridCol w="792088"/>
                <a:gridCol w="936104"/>
              </a:tblGrid>
              <a:tr h="448179">
                <a:tc>
                  <a:txBody>
                    <a:bodyPr/>
                    <a:lstStyle/>
                    <a:p>
                      <a:pPr algn="l">
                        <a:lnSpc>
                          <a:spcPct val="115000"/>
                        </a:lnSpc>
                        <a:spcAft>
                          <a:spcPts val="0"/>
                        </a:spcAft>
                      </a:pPr>
                      <a:r>
                        <a:rPr lang="de-DE" sz="2000" dirty="0">
                          <a:effectLst/>
                        </a:rPr>
                        <a:t> </a:t>
                      </a:r>
                      <a:r>
                        <a:rPr lang="de-DE" sz="2000" dirty="0" smtClean="0">
                          <a:effectLst/>
                        </a:rPr>
                        <a:t>G9</a:t>
                      </a:r>
                      <a:endParaRPr lang="de-DE" sz="20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Jg.5</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Jg.6</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Jg.7</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Jg.8</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Jg.9</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Jg.10</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dirty="0">
                          <a:effectLst/>
                        </a:rPr>
                        <a:t>GMB</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200" i="1" dirty="0">
                          <a:effectLst/>
                        </a:rPr>
                        <a:t>Kontingent</a:t>
                      </a:r>
                      <a:endParaRPr lang="de-DE" sz="12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dirty="0">
                          <a:effectLst/>
                        </a:rPr>
                        <a:t>D</a:t>
                      </a:r>
                      <a:endParaRPr lang="de-DE" sz="12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5</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25</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25</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E</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6</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24</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F/L</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3</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15</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15</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Ku</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8</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8</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Mu</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8</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8</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eR/kR/Eth</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12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12</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Ge</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8</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8</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PoWi</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7</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7</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Ek</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6</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6</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M</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4</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24</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24</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Bio</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8</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8</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Ch</a:t>
                      </a:r>
                      <a:endParaRPr lang="de-DE" sz="1200">
                        <a:effectLst/>
                        <a:latin typeface="Calibri"/>
                        <a:ea typeface="Calibri"/>
                        <a:cs typeface="Times New Roman"/>
                      </a:endParaRPr>
                    </a:p>
                  </a:txBody>
                  <a:tcPr marL="36050" marR="36050" marT="0" marB="0" anchor="b"/>
                </a:tc>
                <a:tc>
                  <a:txBody>
                    <a:bodyPr/>
                    <a:lstStyle/>
                    <a:p>
                      <a:pPr algn="l"/>
                      <a:endParaRPr lang="de-DE" sz="1600" dirty="0">
                        <a:effectLst/>
                        <a:latin typeface="Calibri"/>
                      </a:endParaRPr>
                    </a:p>
                  </a:txBody>
                  <a:tcPr marL="36050" marR="36050" marT="0" marB="0" anchor="b"/>
                </a:tc>
                <a:tc>
                  <a:txBody>
                    <a:bodyPr/>
                    <a:lstStyle/>
                    <a:p>
                      <a:pPr algn="l"/>
                      <a:endParaRPr lang="de-DE" sz="1600" dirty="0">
                        <a:effectLst/>
                        <a:latin typeface="Calibri"/>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6</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6</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Ph</a:t>
                      </a:r>
                      <a:endParaRPr lang="de-DE" sz="1200">
                        <a:effectLst/>
                        <a:latin typeface="Calibri"/>
                        <a:ea typeface="Calibri"/>
                        <a:cs typeface="Times New Roman"/>
                      </a:endParaRPr>
                    </a:p>
                  </a:txBody>
                  <a:tcPr marL="36050" marR="36050" marT="0" marB="0" anchor="b"/>
                </a:tc>
                <a:tc>
                  <a:txBody>
                    <a:bodyPr/>
                    <a:lstStyle/>
                    <a:p>
                      <a:pPr algn="l"/>
                      <a:endParaRPr lang="de-DE" sz="1600" dirty="0">
                        <a:effectLst/>
                        <a:latin typeface="Calibri"/>
                      </a:endParaRPr>
                    </a:p>
                  </a:txBody>
                  <a:tcPr marL="36050" marR="36050" marT="0" marB="0" anchor="b"/>
                </a:tc>
                <a:tc>
                  <a:txBody>
                    <a:bodyPr/>
                    <a:lstStyle/>
                    <a:p>
                      <a:pPr algn="l"/>
                      <a:endParaRPr lang="de-DE" sz="1600" dirty="0">
                        <a:effectLst/>
                        <a:latin typeface="Calibri"/>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2</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7</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7</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Spo</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3</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3</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3</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16</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16</a:t>
                      </a:r>
                      <a:endParaRPr lang="de-DE" sz="1600" i="1" dirty="0">
                        <a:effectLst/>
                        <a:latin typeface="Calibri"/>
                        <a:ea typeface="Calibri"/>
                        <a:cs typeface="Times New Roman"/>
                      </a:endParaRPr>
                    </a:p>
                  </a:txBody>
                  <a:tcPr marL="36050" marR="36050" marT="0" marB="0" anchor="b"/>
                </a:tc>
              </a:tr>
              <a:tr h="284929">
                <a:tc>
                  <a:txBody>
                    <a:bodyPr/>
                    <a:lstStyle/>
                    <a:p>
                      <a:pPr algn="l">
                        <a:lnSpc>
                          <a:spcPct val="115000"/>
                        </a:lnSpc>
                        <a:spcAft>
                          <a:spcPts val="0"/>
                        </a:spcAft>
                      </a:pPr>
                      <a:r>
                        <a:rPr lang="de-DE" sz="1200">
                          <a:effectLst/>
                        </a:rPr>
                        <a:t> </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28</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28</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30</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28</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29</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0" i="1" dirty="0">
                          <a:effectLst/>
                        </a:rPr>
                        <a:t>31</a:t>
                      </a:r>
                      <a:endParaRPr lang="de-DE" sz="1600" b="0" i="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effectLst/>
                        </a:rPr>
                        <a:t>174</a:t>
                      </a:r>
                      <a:endParaRPr lang="de-DE" sz="1600" b="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i="1" dirty="0">
                          <a:effectLst/>
                        </a:rPr>
                        <a:t>174</a:t>
                      </a:r>
                      <a:endParaRPr lang="de-DE" sz="1600" b="1"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Kl</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1</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rowSpan="3">
                  <a:txBody>
                    <a:bodyPr/>
                    <a:lstStyle/>
                    <a:p>
                      <a:pPr algn="ctr">
                        <a:lnSpc>
                          <a:spcPct val="115000"/>
                        </a:lnSpc>
                        <a:spcAft>
                          <a:spcPts val="0"/>
                        </a:spcAft>
                      </a:pPr>
                      <a:r>
                        <a:rPr lang="de-DE" sz="1600">
                          <a:effectLst/>
                        </a:rPr>
                        <a:t> </a:t>
                      </a:r>
                    </a:p>
                    <a:p>
                      <a:pPr algn="ctr">
                        <a:lnSpc>
                          <a:spcPct val="115000"/>
                        </a:lnSpc>
                        <a:spcAft>
                          <a:spcPts val="0"/>
                        </a:spcAft>
                      </a:pPr>
                      <a:r>
                        <a:rPr lang="de-DE" sz="1600">
                          <a:effectLst/>
                        </a:rPr>
                        <a:t> </a:t>
                      </a:r>
                    </a:p>
                    <a:p>
                      <a:pPr algn="ctr">
                        <a:lnSpc>
                          <a:spcPct val="115000"/>
                        </a:lnSpc>
                        <a:spcAft>
                          <a:spcPts val="0"/>
                        </a:spcAft>
                      </a:pPr>
                      <a:r>
                        <a:rPr lang="de-DE" sz="1600">
                          <a:effectLst/>
                        </a:rPr>
                        <a:t> </a:t>
                      </a:r>
                      <a:endParaRPr lang="de-DE" sz="1600">
                        <a:effectLst/>
                        <a:latin typeface="Calibri"/>
                        <a:ea typeface="Calibri"/>
                        <a:cs typeface="Times New Roman"/>
                      </a:endParaRPr>
                    </a:p>
                  </a:txBody>
                  <a:tcPr marL="36050" marR="36050" marT="0" marB="0" anchor="b"/>
                </a:tc>
                <a:tc rowSpan="3">
                  <a:txBody>
                    <a:bodyPr/>
                    <a:lstStyle/>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rowSpan="3">
                  <a:txBody>
                    <a:bodyPr/>
                    <a:lstStyle/>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rowSpan="3">
                  <a:txBody>
                    <a:bodyPr/>
                    <a:lstStyle/>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p>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1</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1</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LZ</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1</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1</a:t>
                      </a:r>
                      <a:endParaRPr lang="de-DE" sz="1600" dirty="0">
                        <a:effectLst/>
                        <a:latin typeface="Calibri"/>
                        <a:ea typeface="Calibri"/>
                        <a:cs typeface="Times New Roman"/>
                      </a:endParaRPr>
                    </a:p>
                  </a:txBody>
                  <a:tcPr marL="36050" marR="36050" marT="0" marB="0" anchor="b"/>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ct val="115000"/>
                        </a:lnSpc>
                        <a:spcAft>
                          <a:spcPts val="0"/>
                        </a:spcAft>
                      </a:pPr>
                      <a:r>
                        <a:rPr lang="de-DE" sz="1600">
                          <a:effectLst/>
                        </a:rPr>
                        <a:t>2</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 </a:t>
                      </a:r>
                      <a:endParaRPr lang="de-DE" sz="1600" i="1" dirty="0">
                        <a:effectLst/>
                        <a:latin typeface="Calibri"/>
                        <a:ea typeface="Calibri"/>
                        <a:cs typeface="Times New Roman"/>
                      </a:endParaRPr>
                    </a:p>
                  </a:txBody>
                  <a:tcPr marL="36050" marR="36050" marT="0" marB="0" anchor="b"/>
                </a:tc>
              </a:tr>
              <a:tr h="229673">
                <a:tc>
                  <a:txBody>
                    <a:bodyPr/>
                    <a:lstStyle/>
                    <a:p>
                      <a:pPr algn="l">
                        <a:lnSpc>
                          <a:spcPct val="115000"/>
                        </a:lnSpc>
                        <a:spcAft>
                          <a:spcPts val="0"/>
                        </a:spcAft>
                      </a:pPr>
                      <a:r>
                        <a:rPr lang="de-DE" sz="1200">
                          <a:effectLst/>
                        </a:rPr>
                        <a:t>WU (Bili)</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1</a:t>
                      </a:r>
                      <a:endParaRPr lang="de-DE" sz="1600" dirty="0">
                        <a:effectLst/>
                        <a:latin typeface="Calibri"/>
                        <a:ea typeface="Calibri"/>
                        <a:cs typeface="Times New Roman"/>
                      </a:endParaRPr>
                    </a:p>
                  </a:txBody>
                  <a:tcPr marL="36050" marR="36050" marT="0" marB="0" anchor="b"/>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ct val="115000"/>
                        </a:lnSpc>
                        <a:spcAft>
                          <a:spcPts val="0"/>
                        </a:spcAft>
                      </a:pPr>
                      <a:r>
                        <a:rPr lang="de-DE" sz="1600">
                          <a:effectLst/>
                        </a:rPr>
                        <a:t>1</a:t>
                      </a:r>
                      <a:endParaRPr lang="de-DE" sz="16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 </a:t>
                      </a:r>
                      <a:endParaRPr lang="de-DE" sz="1600" i="1" dirty="0">
                        <a:effectLst/>
                        <a:latin typeface="Calibri"/>
                        <a:ea typeface="Calibri"/>
                        <a:cs typeface="Times New Roman"/>
                      </a:endParaRPr>
                    </a:p>
                  </a:txBody>
                  <a:tcPr marL="36050" marR="36050" marT="0" marB="0" anchor="b"/>
                </a:tc>
              </a:tr>
              <a:tr h="284929">
                <a:tc>
                  <a:txBody>
                    <a:bodyPr/>
                    <a:lstStyle/>
                    <a:p>
                      <a:pPr algn="l">
                        <a:lnSpc>
                          <a:spcPct val="115000"/>
                        </a:lnSpc>
                        <a:spcAft>
                          <a:spcPts val="0"/>
                        </a:spcAft>
                      </a:pPr>
                      <a:r>
                        <a:rPr lang="de-DE" sz="1200">
                          <a:effectLst/>
                        </a:rPr>
                        <a:t> </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30</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30</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30</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28</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29</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solidFill>
                            <a:srgbClr val="FF0000"/>
                          </a:solidFill>
                          <a:effectLst/>
                        </a:rPr>
                        <a:t>31</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dirty="0">
                          <a:effectLst/>
                        </a:rPr>
                        <a:t>178</a:t>
                      </a:r>
                      <a:endParaRPr lang="de-DE" sz="1600" b="1"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 </a:t>
                      </a:r>
                      <a:endParaRPr lang="de-DE" sz="1600" i="1" dirty="0">
                        <a:effectLst/>
                        <a:latin typeface="Calibri"/>
                        <a:ea typeface="Calibri"/>
                        <a:cs typeface="Times New Roman"/>
                      </a:endParaRPr>
                    </a:p>
                  </a:txBody>
                  <a:tcPr marL="36050" marR="36050" marT="0" marB="0" anchor="b"/>
                </a:tc>
              </a:tr>
              <a:tr h="224686">
                <a:tc>
                  <a:txBody>
                    <a:bodyPr/>
                    <a:lstStyle/>
                    <a:p>
                      <a:pPr algn="l">
                        <a:lnSpc>
                          <a:spcPct val="115000"/>
                        </a:lnSpc>
                        <a:spcAft>
                          <a:spcPts val="0"/>
                        </a:spcAft>
                      </a:pPr>
                      <a:r>
                        <a:rPr lang="de-DE" sz="1200">
                          <a:effectLst/>
                        </a:rPr>
                        <a:t> </a:t>
                      </a:r>
                      <a:endParaRPr lang="de-DE" sz="120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i="1" dirty="0">
                          <a:effectLst/>
                        </a:rPr>
                        <a:t> </a:t>
                      </a:r>
                      <a:endParaRPr lang="de-DE" sz="1600" i="1" dirty="0">
                        <a:effectLst/>
                        <a:latin typeface="Calibri"/>
                        <a:ea typeface="Calibri"/>
                        <a:cs typeface="Times New Roman"/>
                      </a:endParaRPr>
                    </a:p>
                  </a:txBody>
                  <a:tcPr marL="36050" marR="36050" marT="0" marB="0" anchor="b"/>
                </a:tc>
              </a:tr>
              <a:tr h="284929">
                <a:tc>
                  <a:txBody>
                    <a:bodyPr/>
                    <a:lstStyle/>
                    <a:p>
                      <a:pPr algn="l">
                        <a:lnSpc>
                          <a:spcPct val="115000"/>
                        </a:lnSpc>
                        <a:spcAft>
                          <a:spcPts val="0"/>
                        </a:spcAft>
                      </a:pPr>
                      <a:r>
                        <a:rPr lang="de-DE" sz="1200">
                          <a:effectLst/>
                        </a:rPr>
                        <a:t>WU/3.FS</a:t>
                      </a:r>
                      <a:endParaRPr lang="de-DE" sz="1200">
                        <a:effectLst/>
                        <a:latin typeface="Calibri"/>
                        <a:ea typeface="Calibri"/>
                        <a:cs typeface="Times New Roman"/>
                      </a:endParaRPr>
                    </a:p>
                  </a:txBody>
                  <a:tcPr marL="36050" marR="36050" marT="0" marB="0" anchor="ctr"/>
                </a:tc>
                <a:tc>
                  <a:txBody>
                    <a:bodyPr/>
                    <a:lstStyle/>
                    <a:p>
                      <a:pPr algn="ctr">
                        <a:lnSpc>
                          <a:spcPct val="115000"/>
                        </a:lnSpc>
                        <a:spcAft>
                          <a:spcPts val="0"/>
                        </a:spcAft>
                      </a:pPr>
                      <a:r>
                        <a:rPr lang="de-DE" sz="1600" dirty="0">
                          <a:effectLst/>
                        </a:rPr>
                        <a:t> </a:t>
                      </a:r>
                      <a:endParaRPr lang="de-DE" sz="1600" dirty="0">
                        <a:effectLst/>
                        <a:latin typeface="Calibri"/>
                        <a:ea typeface="Calibri"/>
                        <a:cs typeface="Times New Roman"/>
                      </a:endParaRPr>
                    </a:p>
                  </a:txBody>
                  <a:tcPr marL="36050" marR="36050" marT="0" marB="0" anchor="b"/>
                </a:tc>
                <a:tc gridSpan="5">
                  <a:txBody>
                    <a:bodyPr/>
                    <a:lstStyle/>
                    <a:p>
                      <a:pPr algn="ctr">
                        <a:lnSpc>
                          <a:spcPct val="115000"/>
                        </a:lnSpc>
                        <a:spcAft>
                          <a:spcPts val="0"/>
                        </a:spcAft>
                      </a:pPr>
                      <a:r>
                        <a:rPr lang="de-DE" sz="1600" dirty="0" smtClean="0">
                          <a:effectLst/>
                        </a:rPr>
                        <a:t>3/6</a:t>
                      </a:r>
                      <a:endParaRPr lang="de-DE" sz="1600" dirty="0">
                        <a:effectLst/>
                        <a:latin typeface="Calibri"/>
                        <a:ea typeface="Calibri"/>
                        <a:cs typeface="Times New Roman"/>
                      </a:endParaRPr>
                    </a:p>
                  </a:txBody>
                  <a:tcPr marL="36050" marR="36050" marT="0" marB="0" anchor="ctr"/>
                </a:tc>
                <a:tc hMerge="1">
                  <a:txBody>
                    <a:bodyPr/>
                    <a:lstStyle/>
                    <a:p>
                      <a:pPr algn="ctr">
                        <a:lnSpc>
                          <a:spcPct val="115000"/>
                        </a:lnSpc>
                        <a:spcAft>
                          <a:spcPts val="0"/>
                        </a:spcAft>
                      </a:pPr>
                      <a:endParaRPr lang="de-DE" sz="1600" dirty="0">
                        <a:effectLst/>
                        <a:latin typeface="Calibri"/>
                        <a:ea typeface="Calibri"/>
                        <a:cs typeface="Times New Roman"/>
                      </a:endParaRPr>
                    </a:p>
                  </a:txBody>
                  <a:tcPr marL="36050" marR="360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15000"/>
                        </a:lnSpc>
                        <a:spcAft>
                          <a:spcPts val="0"/>
                        </a:spcAft>
                      </a:pPr>
                      <a:r>
                        <a:rPr lang="de-DE" sz="1600" b="1" dirty="0">
                          <a:solidFill>
                            <a:srgbClr val="FF0000"/>
                          </a:solidFill>
                          <a:effectLst/>
                        </a:rPr>
                        <a:t>181/184</a:t>
                      </a:r>
                      <a:endParaRPr lang="de-DE" sz="1600" b="1" dirty="0">
                        <a:solidFill>
                          <a:srgbClr val="FF0000"/>
                        </a:solidFill>
                        <a:effectLst/>
                        <a:latin typeface="Calibri"/>
                        <a:ea typeface="Calibri"/>
                        <a:cs typeface="Times New Roman"/>
                      </a:endParaRPr>
                    </a:p>
                  </a:txBody>
                  <a:tcPr marL="36050" marR="36050" marT="0" marB="0" anchor="b"/>
                </a:tc>
                <a:tc>
                  <a:txBody>
                    <a:bodyPr/>
                    <a:lstStyle/>
                    <a:p>
                      <a:pPr algn="ctr">
                        <a:lnSpc>
                          <a:spcPct val="115000"/>
                        </a:lnSpc>
                        <a:spcAft>
                          <a:spcPts val="0"/>
                        </a:spcAft>
                      </a:pPr>
                      <a:r>
                        <a:rPr lang="de-DE" sz="1600" b="1" i="1" dirty="0" smtClean="0">
                          <a:effectLst/>
                        </a:rPr>
                        <a:t>179/181</a:t>
                      </a:r>
                      <a:endParaRPr lang="de-DE" sz="1600" b="1" i="1" dirty="0">
                        <a:effectLst/>
                        <a:latin typeface="Calibri"/>
                        <a:ea typeface="Calibri"/>
                        <a:cs typeface="Times New Roman"/>
                      </a:endParaRPr>
                    </a:p>
                  </a:txBody>
                  <a:tcPr marL="36050" marR="36050" marT="0" marB="0" anchor="b"/>
                </a:tc>
              </a:tr>
            </a:tbl>
          </a:graphicData>
        </a:graphic>
      </p:graphicFrame>
    </p:spTree>
    <p:extLst>
      <p:ext uri="{BB962C8B-B14F-4D97-AF65-F5344CB8AC3E}">
        <p14:creationId xmlns:p14="http://schemas.microsoft.com/office/powerpoint/2010/main" val="9307672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025959698"/>
              </p:ext>
            </p:extLst>
          </p:nvPr>
        </p:nvGraphicFramePr>
        <p:xfrm>
          <a:off x="1259632" y="332656"/>
          <a:ext cx="6768752" cy="6271433"/>
        </p:xfrm>
        <a:graphic>
          <a:graphicData uri="http://schemas.openxmlformats.org/drawingml/2006/table">
            <a:tbl>
              <a:tblPr>
                <a:tableStyleId>{5C22544A-7EE6-4342-B048-85BDC9FD1C3A}</a:tableStyleId>
              </a:tblPr>
              <a:tblGrid>
                <a:gridCol w="1398091"/>
                <a:gridCol w="1139479"/>
                <a:gridCol w="857672"/>
                <a:gridCol w="857672"/>
                <a:gridCol w="857672"/>
                <a:gridCol w="866078"/>
                <a:gridCol w="792088"/>
              </a:tblGrid>
              <a:tr h="245386">
                <a:tc>
                  <a:txBody>
                    <a:bodyPr/>
                    <a:lstStyle/>
                    <a:p>
                      <a:pPr algn="l" fontAlgn="b"/>
                      <a:r>
                        <a:rPr lang="de-DE" sz="1200" u="none" strike="noStrike" dirty="0">
                          <a:effectLst/>
                        </a:rPr>
                        <a:t> </a:t>
                      </a:r>
                      <a:r>
                        <a:rPr lang="de-DE" sz="1600" b="1" u="none" strike="noStrike" dirty="0" smtClean="0">
                          <a:effectLst/>
                        </a:rPr>
                        <a:t>G8</a:t>
                      </a:r>
                      <a:endParaRPr lang="de-DE" sz="1600" b="1" i="0" u="none" strike="noStrike" dirty="0">
                        <a:effectLst/>
                        <a:latin typeface="Arial"/>
                      </a:endParaRPr>
                    </a:p>
                  </a:txBody>
                  <a:tcPr marL="8283" marR="8283" marT="8283" marB="0" anchor="b">
                    <a:solidFill>
                      <a:srgbClr val="9CD6FE"/>
                    </a:solidFill>
                  </a:tcPr>
                </a:tc>
                <a:tc gridSpan="5">
                  <a:txBody>
                    <a:bodyPr/>
                    <a:lstStyle/>
                    <a:p>
                      <a:pPr algn="ctr" fontAlgn="b"/>
                      <a:r>
                        <a:rPr lang="de-DE" sz="1200" b="1" u="none" strike="noStrike">
                          <a:effectLst/>
                        </a:rPr>
                        <a:t>Jahrgangsstufe / Stundenzahl</a:t>
                      </a:r>
                      <a:endParaRPr lang="de-DE" sz="1200" b="1" i="0" u="none" strike="noStrike">
                        <a:effectLst/>
                        <a:latin typeface="Arial"/>
                      </a:endParaRPr>
                    </a:p>
                  </a:txBody>
                  <a:tcPr marL="8283" marR="8283" marT="8283" marB="0" anchor="b">
                    <a:solidFill>
                      <a:srgbClr val="9CD6F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r>
                        <a:rPr lang="de-DE" sz="1200" u="none" strike="noStrike">
                          <a:effectLst/>
                        </a:rPr>
                        <a:t>Summe</a:t>
                      </a:r>
                      <a:endParaRPr lang="de-DE" sz="1200" b="0" i="0" u="none" strike="noStrike">
                        <a:effectLst/>
                        <a:latin typeface="Arial"/>
                      </a:endParaRPr>
                    </a:p>
                  </a:txBody>
                  <a:tcPr marL="8283" marR="8283" marT="8283" marB="0" anchor="b">
                    <a:solidFill>
                      <a:srgbClr val="9CD6FE"/>
                    </a:solidFill>
                  </a:tcPr>
                </a:tc>
              </a:tr>
              <a:tr h="273605">
                <a:tc>
                  <a:txBody>
                    <a:bodyPr/>
                    <a:lstStyle/>
                    <a:p>
                      <a:pPr algn="l" fontAlgn="b"/>
                      <a:r>
                        <a:rPr lang="de-DE" sz="1600" u="none" strike="noStrike" dirty="0">
                          <a:effectLst/>
                        </a:rPr>
                        <a:t>Fächer</a:t>
                      </a:r>
                      <a:endParaRPr lang="de-DE" sz="1600" b="0" i="0" u="none" strike="noStrike" dirty="0">
                        <a:effectLst/>
                        <a:latin typeface="Arial"/>
                      </a:endParaRPr>
                    </a:p>
                  </a:txBody>
                  <a:tcPr marL="8283" marR="8283" marT="8283" marB="0" anchor="b">
                    <a:solidFill>
                      <a:srgbClr val="9CD6FE"/>
                    </a:solidFill>
                  </a:tcPr>
                </a:tc>
                <a:tc>
                  <a:txBody>
                    <a:bodyPr/>
                    <a:lstStyle/>
                    <a:p>
                      <a:pPr algn="ctr" fontAlgn="b"/>
                      <a:r>
                        <a:rPr lang="de-DE" sz="1600" b="1" u="none" strike="noStrike" dirty="0">
                          <a:effectLst/>
                        </a:rPr>
                        <a:t>5</a:t>
                      </a:r>
                      <a:endParaRPr lang="de-DE" sz="1600" b="1" i="0" u="none" strike="noStrike" dirty="0">
                        <a:effectLst/>
                        <a:latin typeface="Arial"/>
                      </a:endParaRPr>
                    </a:p>
                  </a:txBody>
                  <a:tcPr marL="8283" marR="8283" marT="8283" marB="0" anchor="b">
                    <a:solidFill>
                      <a:srgbClr val="9CD6FE"/>
                    </a:solidFill>
                  </a:tcPr>
                </a:tc>
                <a:tc>
                  <a:txBody>
                    <a:bodyPr/>
                    <a:lstStyle/>
                    <a:p>
                      <a:pPr algn="ctr" fontAlgn="b"/>
                      <a:r>
                        <a:rPr lang="de-DE" sz="1600" b="1" u="none" strike="noStrike">
                          <a:effectLst/>
                        </a:rPr>
                        <a:t>6</a:t>
                      </a:r>
                      <a:endParaRPr lang="de-DE" sz="1600" b="1" i="0" u="none" strike="noStrike">
                        <a:effectLst/>
                        <a:latin typeface="Arial"/>
                      </a:endParaRPr>
                    </a:p>
                  </a:txBody>
                  <a:tcPr marL="8283" marR="8283" marT="8283" marB="0" anchor="b">
                    <a:solidFill>
                      <a:srgbClr val="9CD6FE"/>
                    </a:solidFill>
                  </a:tcPr>
                </a:tc>
                <a:tc>
                  <a:txBody>
                    <a:bodyPr/>
                    <a:lstStyle/>
                    <a:p>
                      <a:pPr algn="ctr" fontAlgn="b"/>
                      <a:r>
                        <a:rPr lang="de-DE" sz="1600" b="1" u="none" strike="noStrike">
                          <a:effectLst/>
                        </a:rPr>
                        <a:t>7</a:t>
                      </a:r>
                      <a:endParaRPr lang="de-DE" sz="1600" b="1" i="0" u="none" strike="noStrike">
                        <a:effectLst/>
                        <a:latin typeface="Arial"/>
                      </a:endParaRPr>
                    </a:p>
                  </a:txBody>
                  <a:tcPr marL="8283" marR="8283" marT="8283" marB="0" anchor="b">
                    <a:solidFill>
                      <a:srgbClr val="9CD6FE"/>
                    </a:solidFill>
                  </a:tcPr>
                </a:tc>
                <a:tc>
                  <a:txBody>
                    <a:bodyPr/>
                    <a:lstStyle/>
                    <a:p>
                      <a:pPr algn="ctr" fontAlgn="b"/>
                      <a:r>
                        <a:rPr lang="de-DE" sz="1600" b="1" u="none" strike="noStrike">
                          <a:effectLst/>
                        </a:rPr>
                        <a:t>8</a:t>
                      </a:r>
                      <a:endParaRPr lang="de-DE" sz="1600" b="1" i="0" u="none" strike="noStrike">
                        <a:effectLst/>
                        <a:latin typeface="Arial"/>
                      </a:endParaRPr>
                    </a:p>
                  </a:txBody>
                  <a:tcPr marL="8283" marR="8283" marT="8283" marB="0" anchor="b">
                    <a:solidFill>
                      <a:srgbClr val="9CD6FE"/>
                    </a:solidFill>
                  </a:tcPr>
                </a:tc>
                <a:tc>
                  <a:txBody>
                    <a:bodyPr/>
                    <a:lstStyle/>
                    <a:p>
                      <a:pPr algn="ctr" fontAlgn="b"/>
                      <a:r>
                        <a:rPr lang="de-DE" sz="1600" b="1" u="none" strike="noStrike" dirty="0">
                          <a:effectLst/>
                        </a:rPr>
                        <a:t>9</a:t>
                      </a:r>
                      <a:endParaRPr lang="de-DE" sz="1600" b="1" i="0" u="none" strike="noStrike" dirty="0">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a:effectLst/>
                        </a:rPr>
                        <a:t>D</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6</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23</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a:effectLst/>
                        </a:rPr>
                        <a:t>E</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21</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a:effectLst/>
                        </a:rPr>
                        <a:t>F/L</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16</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a:effectLst/>
                        </a:rPr>
                        <a:t>M</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4</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22</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err="1">
                          <a:effectLst/>
                        </a:rPr>
                        <a:t>Sp</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14</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a:effectLst/>
                        </a:rPr>
                        <a:t>R/</a:t>
                      </a:r>
                      <a:r>
                        <a:rPr lang="de-DE" sz="1400" u="none" strike="noStrike" dirty="0" err="1">
                          <a:effectLst/>
                        </a:rPr>
                        <a:t>Eth</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10</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err="1">
                          <a:effectLst/>
                        </a:rPr>
                        <a:t>Ku</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dirty="0" err="1">
                          <a:effectLst/>
                        </a:rPr>
                        <a:t>Mu</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Bio</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Ch</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6</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Ph</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1"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Ek</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5</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PoWi</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3</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Ge</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2</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7</a:t>
                      </a:r>
                      <a:endParaRPr lang="de-DE" sz="1400" b="0"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Summe</a:t>
                      </a:r>
                      <a:endParaRPr lang="de-DE" sz="1400" b="1"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29</a:t>
                      </a:r>
                      <a:endParaRPr lang="de-DE" sz="1400" b="1"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31</a:t>
                      </a:r>
                      <a:endParaRPr lang="de-DE" sz="1400" b="1"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34</a:t>
                      </a:r>
                      <a:endParaRPr lang="de-DE" sz="1400" b="1"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32</a:t>
                      </a:r>
                      <a:endParaRPr lang="de-DE" sz="1400" b="1"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33</a:t>
                      </a:r>
                      <a:endParaRPr lang="de-DE" sz="1400" b="1"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1" i="0" u="none" strike="noStrike">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Kl</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 </a:t>
                      </a:r>
                      <a:endParaRPr lang="de-DE" sz="1400" b="0" i="0" u="none" strike="noStrike" dirty="0">
                        <a:solidFill>
                          <a:srgbClr val="FF0000"/>
                        </a:solidFill>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1</a:t>
                      </a:r>
                      <a:endParaRPr lang="de-DE" sz="1400" b="0" i="0" u="none" strike="noStrike" dirty="0">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bili</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1</a:t>
                      </a:r>
                      <a:endParaRPr lang="de-DE" sz="1400" b="1"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1 (Ge)</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 (Ek)</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 (PoWi)</a:t>
                      </a:r>
                      <a:endParaRPr lang="de-DE" sz="1400" b="0" i="0" u="none" strike="noStrike">
                        <a:effectLst/>
                        <a:latin typeface="Arial"/>
                      </a:endParaRPr>
                    </a:p>
                  </a:txBody>
                  <a:tcPr marL="8283" marR="8283" marT="8283" marB="0" anchor="b">
                    <a:solidFill>
                      <a:srgbClr val="9CD6FE"/>
                    </a:solidFill>
                  </a:tcPr>
                </a:tc>
                <a:tc>
                  <a:txBody>
                    <a:bodyPr/>
                    <a:lstStyle/>
                    <a:p>
                      <a:pPr algn="l"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Bläser/NaWi</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1</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r>
              <a:tr h="273605">
                <a:tc>
                  <a:txBody>
                    <a:bodyPr/>
                    <a:lstStyle/>
                    <a:p>
                      <a:pPr algn="l" fontAlgn="b"/>
                      <a:r>
                        <a:rPr lang="de-DE" sz="1600" b="1" u="none" strike="noStrike">
                          <a:effectLst/>
                        </a:rPr>
                        <a:t>WoStdZahl</a:t>
                      </a:r>
                      <a:endParaRPr lang="de-DE" sz="1600" b="1" i="0" u="none" strike="noStrike">
                        <a:effectLst/>
                        <a:latin typeface="Arial"/>
                      </a:endParaRPr>
                    </a:p>
                  </a:txBody>
                  <a:tcPr marL="8283" marR="8283" marT="8283" marB="0" anchor="b">
                    <a:solidFill>
                      <a:srgbClr val="9CD6FE"/>
                    </a:solidFill>
                  </a:tcPr>
                </a:tc>
                <a:tc>
                  <a:txBody>
                    <a:bodyPr/>
                    <a:lstStyle/>
                    <a:p>
                      <a:pPr algn="ctr" fontAlgn="b"/>
                      <a:r>
                        <a:rPr lang="de-DE" sz="1600" b="1" u="none" strike="noStrike" dirty="0">
                          <a:solidFill>
                            <a:srgbClr val="FF0000"/>
                          </a:solidFill>
                          <a:effectLst/>
                        </a:rPr>
                        <a:t>30</a:t>
                      </a:r>
                      <a:endParaRPr lang="de-DE" sz="1600" b="1" i="0" u="none" strike="noStrike" dirty="0">
                        <a:solidFill>
                          <a:srgbClr val="FF0000"/>
                        </a:solidFill>
                        <a:effectLst/>
                        <a:latin typeface="Arial"/>
                      </a:endParaRPr>
                    </a:p>
                  </a:txBody>
                  <a:tcPr marL="8283" marR="8283" marT="8283" marB="0" anchor="b">
                    <a:solidFill>
                      <a:srgbClr val="9CD6FE"/>
                    </a:solidFill>
                  </a:tcPr>
                </a:tc>
                <a:tc>
                  <a:txBody>
                    <a:bodyPr/>
                    <a:lstStyle/>
                    <a:p>
                      <a:pPr algn="ctr" fontAlgn="b"/>
                      <a:r>
                        <a:rPr lang="de-DE" sz="1600" b="1" u="none" strike="noStrike" dirty="0">
                          <a:solidFill>
                            <a:srgbClr val="FF0000"/>
                          </a:solidFill>
                          <a:effectLst/>
                        </a:rPr>
                        <a:t>32</a:t>
                      </a:r>
                      <a:endParaRPr lang="de-DE" sz="1600" b="1" i="0" u="none" strike="noStrike" dirty="0">
                        <a:solidFill>
                          <a:srgbClr val="FF0000"/>
                        </a:solidFill>
                        <a:effectLst/>
                        <a:latin typeface="Arial"/>
                      </a:endParaRPr>
                    </a:p>
                  </a:txBody>
                  <a:tcPr marL="8283" marR="8283" marT="8283" marB="0" anchor="b">
                    <a:solidFill>
                      <a:srgbClr val="9CD6FE"/>
                    </a:solidFill>
                  </a:tcPr>
                </a:tc>
                <a:tc>
                  <a:txBody>
                    <a:bodyPr/>
                    <a:lstStyle/>
                    <a:p>
                      <a:pPr algn="ctr" fontAlgn="b"/>
                      <a:r>
                        <a:rPr lang="de-DE" sz="1600" b="1" u="none" strike="noStrike" dirty="0">
                          <a:solidFill>
                            <a:srgbClr val="FF0000"/>
                          </a:solidFill>
                          <a:effectLst/>
                        </a:rPr>
                        <a:t>34</a:t>
                      </a:r>
                      <a:endParaRPr lang="de-DE" sz="1600" b="1" i="0" u="none" strike="noStrike" dirty="0">
                        <a:solidFill>
                          <a:srgbClr val="FF0000"/>
                        </a:solidFill>
                        <a:effectLst/>
                        <a:latin typeface="Arial"/>
                      </a:endParaRPr>
                    </a:p>
                  </a:txBody>
                  <a:tcPr marL="8283" marR="8283" marT="8283" marB="0" anchor="b">
                    <a:solidFill>
                      <a:srgbClr val="9CD6FE"/>
                    </a:solidFill>
                  </a:tcPr>
                </a:tc>
                <a:tc>
                  <a:txBody>
                    <a:bodyPr/>
                    <a:lstStyle/>
                    <a:p>
                      <a:pPr algn="ctr" fontAlgn="b"/>
                      <a:r>
                        <a:rPr lang="de-DE" sz="1600" b="1" u="none" strike="noStrike" dirty="0">
                          <a:solidFill>
                            <a:srgbClr val="FF0000"/>
                          </a:solidFill>
                          <a:effectLst/>
                        </a:rPr>
                        <a:t>32</a:t>
                      </a:r>
                      <a:endParaRPr lang="de-DE" sz="1600" b="1" i="0" u="none" strike="noStrike" dirty="0">
                        <a:solidFill>
                          <a:srgbClr val="FF0000"/>
                        </a:solidFill>
                        <a:effectLst/>
                        <a:latin typeface="Arial"/>
                      </a:endParaRPr>
                    </a:p>
                  </a:txBody>
                  <a:tcPr marL="8283" marR="8283" marT="8283" marB="0" anchor="b">
                    <a:solidFill>
                      <a:srgbClr val="9CD6FE"/>
                    </a:solidFill>
                  </a:tcPr>
                </a:tc>
                <a:tc>
                  <a:txBody>
                    <a:bodyPr/>
                    <a:lstStyle/>
                    <a:p>
                      <a:pPr algn="ctr" fontAlgn="b"/>
                      <a:r>
                        <a:rPr lang="de-DE" sz="1600" b="1" u="none" strike="noStrike" dirty="0">
                          <a:solidFill>
                            <a:srgbClr val="FF0000"/>
                          </a:solidFill>
                          <a:effectLst/>
                        </a:rPr>
                        <a:t>33</a:t>
                      </a:r>
                      <a:endParaRPr lang="de-DE" sz="1600" b="1" i="0" u="none" strike="noStrike" dirty="0">
                        <a:solidFill>
                          <a:srgbClr val="FF0000"/>
                        </a:solidFill>
                        <a:effectLst/>
                        <a:latin typeface="Arial"/>
                      </a:endParaRPr>
                    </a:p>
                  </a:txBody>
                  <a:tcPr marL="8283" marR="8283" marT="8283" marB="0" anchor="b">
                    <a:solidFill>
                      <a:srgbClr val="9CD6FE"/>
                    </a:solidFill>
                  </a:tcPr>
                </a:tc>
                <a:tc>
                  <a:txBody>
                    <a:bodyPr/>
                    <a:lstStyle/>
                    <a:p>
                      <a:pPr algn="ctr" fontAlgn="b"/>
                      <a:r>
                        <a:rPr lang="de-DE" sz="1400" u="none" strike="noStrike" dirty="0">
                          <a:effectLst/>
                        </a:rPr>
                        <a:t> </a:t>
                      </a:r>
                      <a:endParaRPr lang="de-DE" sz="1400" b="1" i="0" u="none" strike="noStrike" dirty="0">
                        <a:effectLst/>
                        <a:latin typeface="Arial"/>
                      </a:endParaRPr>
                    </a:p>
                  </a:txBody>
                  <a:tcPr marL="8283" marR="8283" marT="8283" marB="0" anchor="b">
                    <a:solidFill>
                      <a:srgbClr val="9CD6FE"/>
                    </a:solidFill>
                  </a:tcPr>
                </a:tc>
              </a:tr>
              <a:tr h="273605">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gridSpan="5">
                  <a:txBody>
                    <a:bodyPr/>
                    <a:lstStyle/>
                    <a:p>
                      <a:pPr algn="ctr" fontAlgn="b"/>
                      <a:r>
                        <a:rPr lang="de-DE" sz="1400" u="none" strike="noStrike" dirty="0">
                          <a:effectLst/>
                        </a:rPr>
                        <a:t>zusätzlich</a:t>
                      </a:r>
                      <a:endParaRPr lang="de-DE" sz="1400" b="1" i="0" u="none" strike="noStrike" dirty="0">
                        <a:effectLst/>
                        <a:latin typeface="Arial"/>
                      </a:endParaRPr>
                    </a:p>
                  </a:txBody>
                  <a:tcPr marL="8283" marR="8283" marT="8283" marB="0" anchor="b">
                    <a:solidFill>
                      <a:srgbClr val="9CD6F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fontAlgn="b"/>
                      <a:r>
                        <a:rPr lang="de-DE" sz="1400" u="none" strike="noStrike" dirty="0">
                          <a:effectLst/>
                        </a:rPr>
                        <a:t> </a:t>
                      </a:r>
                      <a:endParaRPr lang="de-DE" sz="1400" b="0" i="0" u="none" strike="noStrike" dirty="0">
                        <a:effectLst/>
                        <a:latin typeface="Arial"/>
                      </a:endParaRPr>
                    </a:p>
                  </a:txBody>
                  <a:tcPr marL="8283" marR="8283" marT="8283" marB="0" anchor="b">
                    <a:solidFill>
                      <a:srgbClr val="9CD6FE"/>
                    </a:solidFill>
                  </a:tcPr>
                </a:tc>
              </a:tr>
              <a:tr h="273605">
                <a:tc>
                  <a:txBody>
                    <a:bodyPr/>
                    <a:lstStyle/>
                    <a:p>
                      <a:pPr algn="l" fontAlgn="b"/>
                      <a:r>
                        <a:rPr lang="de-DE" sz="1600" b="1" u="none" strike="noStrike" dirty="0">
                          <a:effectLst/>
                        </a:rPr>
                        <a:t>WU/3.FS</a:t>
                      </a:r>
                      <a:endParaRPr lang="de-DE" sz="1600" b="1" i="0" u="none" strike="noStrike" dirty="0">
                        <a:effectLst/>
                        <a:latin typeface="Arial"/>
                      </a:endParaRPr>
                    </a:p>
                  </a:txBody>
                  <a:tcPr marL="8283" marR="8283" marT="8283" marB="0" anchor="b">
                    <a:solidFill>
                      <a:srgbClr val="9CD6FE"/>
                    </a:solidFill>
                  </a:tcPr>
                </a:tc>
                <a:tc>
                  <a:txBody>
                    <a:bodyPr/>
                    <a:lstStyle/>
                    <a:p>
                      <a:pPr algn="l" fontAlgn="b"/>
                      <a:r>
                        <a:rPr lang="de-DE" sz="1400" u="none" strike="noStrike">
                          <a:effectLst/>
                        </a:rPr>
                        <a:t> </a:t>
                      </a:r>
                      <a:endParaRPr lang="de-DE" sz="1400" b="0" i="0" u="none" strike="noStrike">
                        <a:effectLst/>
                        <a:latin typeface="Arial"/>
                      </a:endParaRPr>
                    </a:p>
                  </a:txBody>
                  <a:tcPr marL="8283" marR="8283" marT="8283" marB="0" anchor="b">
                    <a:solidFill>
                      <a:srgbClr val="9CD6FE"/>
                    </a:solidFill>
                  </a:tcPr>
                </a:tc>
                <a:tc gridSpan="4">
                  <a:txBody>
                    <a:bodyPr/>
                    <a:lstStyle/>
                    <a:p>
                      <a:pPr algn="ctr" fontAlgn="b"/>
                      <a:r>
                        <a:rPr lang="de-DE" sz="1600" b="1" u="none" strike="noStrike" dirty="0">
                          <a:effectLst/>
                        </a:rPr>
                        <a:t>4/5</a:t>
                      </a:r>
                      <a:endParaRPr lang="de-DE" sz="1600" b="1" i="0" u="none" strike="noStrike" dirty="0">
                        <a:effectLst/>
                        <a:latin typeface="Arial"/>
                      </a:endParaRPr>
                    </a:p>
                  </a:txBody>
                  <a:tcPr marL="8283" marR="8283" marT="8283" marB="0" anchor="b">
                    <a:solidFill>
                      <a:srgbClr val="9CD6FE"/>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fontAlgn="b"/>
                      <a:r>
                        <a:rPr lang="de-DE" sz="1400" u="none" strike="noStrike" dirty="0">
                          <a:effectLst/>
                        </a:rPr>
                        <a:t>(5/6)</a:t>
                      </a:r>
                      <a:endParaRPr lang="de-DE" sz="1400" b="0" i="0" u="none" strike="noStrike" dirty="0">
                        <a:effectLst/>
                        <a:latin typeface="Arial"/>
                      </a:endParaRPr>
                    </a:p>
                  </a:txBody>
                  <a:tcPr marL="8283" marR="8283" marT="8283" marB="0" anchor="b">
                    <a:solidFill>
                      <a:srgbClr val="9CD6FE"/>
                    </a:solidFill>
                  </a:tcPr>
                </a:tc>
              </a:tr>
            </a:tbl>
          </a:graphicData>
        </a:graphic>
      </p:graphicFrame>
      <p:sp>
        <p:nvSpPr>
          <p:cNvPr id="7" name="Textfeld 6"/>
          <p:cNvSpPr txBox="1"/>
          <p:nvPr/>
        </p:nvSpPr>
        <p:spPr>
          <a:xfrm>
            <a:off x="7236296" y="5589240"/>
            <a:ext cx="1584176" cy="707886"/>
          </a:xfrm>
          <a:prstGeom prst="rect">
            <a:avLst/>
          </a:prstGeom>
          <a:solidFill>
            <a:srgbClr val="67C0FD"/>
          </a:solidFill>
          <a:ln w="25400">
            <a:solidFill>
              <a:schemeClr val="tx1"/>
            </a:solidFill>
          </a:ln>
        </p:spPr>
        <p:txBody>
          <a:bodyPr wrap="square" rtlCol="0">
            <a:spAutoFit/>
          </a:bodyPr>
          <a:lstStyle/>
          <a:p>
            <a:pPr algn="ctr"/>
            <a:r>
              <a:rPr lang="de-DE" sz="2000" dirty="0" smtClean="0"/>
              <a:t>165/166</a:t>
            </a:r>
          </a:p>
          <a:p>
            <a:pPr algn="ctr"/>
            <a:r>
              <a:rPr lang="de-DE" sz="2000" dirty="0" err="1" smtClean="0"/>
              <a:t>Wochenstd</a:t>
            </a:r>
            <a:r>
              <a:rPr lang="de-DE" dirty="0" smtClean="0"/>
              <a:t>.</a:t>
            </a:r>
            <a:endParaRPr lang="de-DE" dirty="0"/>
          </a:p>
        </p:txBody>
      </p:sp>
    </p:spTree>
    <p:extLst>
      <p:ext uri="{BB962C8B-B14F-4D97-AF65-F5344CB8AC3E}">
        <p14:creationId xmlns:p14="http://schemas.microsoft.com/office/powerpoint/2010/main" val="421767820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200646" y="1414737"/>
            <a:ext cx="3027538" cy="523220"/>
          </a:xfrm>
          <a:prstGeom prst="rect">
            <a:avLst/>
          </a:prstGeom>
          <a:noFill/>
        </p:spPr>
        <p:txBody>
          <a:bodyPr wrap="square" rtlCol="0">
            <a:spAutoFit/>
          </a:bodyPr>
          <a:lstStyle/>
          <a:p>
            <a:r>
              <a:rPr lang="de-DE" sz="2800" u="sng" dirty="0" smtClean="0"/>
              <a:t>G8 - G9</a:t>
            </a:r>
            <a:endParaRPr lang="de-DE" sz="2800" u="sng" dirty="0"/>
          </a:p>
        </p:txBody>
      </p:sp>
      <p:sp>
        <p:nvSpPr>
          <p:cNvPr id="6" name="Textfeld 5"/>
          <p:cNvSpPr txBox="1">
            <a:spLocks noChangeArrowheads="1"/>
          </p:cNvSpPr>
          <p:nvPr/>
        </p:nvSpPr>
        <p:spPr bwMode="auto">
          <a:xfrm>
            <a:off x="489344" y="2204864"/>
            <a:ext cx="8143875" cy="3939540"/>
          </a:xfrm>
          <a:prstGeom prst="rect">
            <a:avLst/>
          </a:prstGeom>
          <a:noFill/>
          <a:ln w="9525">
            <a:noFill/>
            <a:miter lim="800000"/>
            <a:headEnd/>
            <a:tailEnd/>
          </a:ln>
        </p:spPr>
        <p:txBody>
          <a:bodyPr>
            <a:spAutoFit/>
          </a:bodyPr>
          <a:lstStyle/>
          <a:p>
            <a:r>
              <a:rPr lang="de-DE" sz="2400" b="1" dirty="0" smtClean="0">
                <a:latin typeface="Calibri" pitchFamily="34" charset="0"/>
              </a:rPr>
              <a:t>Allerdings:</a:t>
            </a:r>
          </a:p>
          <a:p>
            <a:r>
              <a:rPr lang="de-DE" sz="1000" dirty="0" smtClean="0">
                <a:latin typeface="Calibri" pitchFamily="34" charset="0"/>
              </a:rPr>
              <a:t> </a:t>
            </a:r>
            <a:endParaRPr lang="de-DE" sz="2400" dirty="0" smtClean="0">
              <a:latin typeface="Calibri" pitchFamily="34" charset="0"/>
            </a:endParaRPr>
          </a:p>
          <a:p>
            <a:pPr>
              <a:buFont typeface="Arial" charset="0"/>
              <a:buChar char="•"/>
            </a:pPr>
            <a:r>
              <a:rPr lang="de-DE" sz="2400" dirty="0" smtClean="0">
                <a:latin typeface="Calibri" pitchFamily="34" charset="0"/>
              </a:rPr>
              <a:t> lange Unterrichtstage, </a:t>
            </a:r>
            <a:r>
              <a:rPr lang="de-DE" sz="2400" b="1" dirty="0" smtClean="0">
                <a:latin typeface="Calibri" pitchFamily="34" charset="0"/>
              </a:rPr>
              <a:t>zu wenig Zeit für Spiel, Sport, Verein</a:t>
            </a:r>
          </a:p>
          <a:p>
            <a:pPr>
              <a:buFont typeface="Arial" charset="0"/>
              <a:buChar char="•"/>
            </a:pPr>
            <a:r>
              <a:rPr lang="de-DE" sz="2400" dirty="0" smtClean="0">
                <a:latin typeface="Calibri" pitchFamily="34" charset="0"/>
              </a:rPr>
              <a:t> Lerninhalte nicht wesentlich reduziert</a:t>
            </a:r>
          </a:p>
          <a:p>
            <a:pPr>
              <a:buFont typeface="Arial" charset="0"/>
              <a:buChar char="•"/>
            </a:pPr>
            <a:r>
              <a:rPr lang="de-DE" sz="2400" dirty="0" smtClean="0">
                <a:latin typeface="Calibri" pitchFamily="34" charset="0"/>
              </a:rPr>
              <a:t> weniger Hausaufgaben möglich</a:t>
            </a:r>
          </a:p>
          <a:p>
            <a:pPr>
              <a:buFont typeface="Arial" charset="0"/>
              <a:buChar char="•"/>
            </a:pPr>
            <a:r>
              <a:rPr lang="de-DE" sz="2400" dirty="0">
                <a:latin typeface="Calibri" pitchFamily="34" charset="0"/>
              </a:rPr>
              <a:t> </a:t>
            </a:r>
            <a:r>
              <a:rPr lang="de-DE" sz="2400" b="1" dirty="0" smtClean="0">
                <a:latin typeface="Calibri" pitchFamily="34" charset="0"/>
              </a:rPr>
              <a:t>weniger Zeit für Festigung und Wiederholung</a:t>
            </a:r>
          </a:p>
          <a:p>
            <a:pPr>
              <a:buFont typeface="Arial" charset="0"/>
              <a:buChar char="•"/>
            </a:pPr>
            <a:r>
              <a:rPr lang="de-DE" sz="2400" dirty="0">
                <a:latin typeface="Calibri" pitchFamily="34" charset="0"/>
              </a:rPr>
              <a:t> </a:t>
            </a:r>
            <a:r>
              <a:rPr lang="de-DE" sz="2400" dirty="0" smtClean="0">
                <a:latin typeface="Calibri" pitchFamily="34" charset="0"/>
              </a:rPr>
              <a:t>Erhöhung des Unterrichts während der Pubertät</a:t>
            </a:r>
            <a:br>
              <a:rPr lang="de-DE" sz="2400" dirty="0" smtClean="0">
                <a:latin typeface="Calibri" pitchFamily="34" charset="0"/>
              </a:rPr>
            </a:br>
            <a:r>
              <a:rPr lang="de-DE" sz="2400" dirty="0" smtClean="0">
                <a:latin typeface="Calibri" pitchFamily="34" charset="0"/>
              </a:rPr>
              <a:t>   problematisch</a:t>
            </a:r>
          </a:p>
          <a:p>
            <a:pPr>
              <a:buFont typeface="Arial" charset="0"/>
              <a:buChar char="•"/>
            </a:pPr>
            <a:r>
              <a:rPr lang="de-DE" sz="2400" dirty="0">
                <a:latin typeface="Calibri" pitchFamily="34" charset="0"/>
              </a:rPr>
              <a:t> </a:t>
            </a:r>
            <a:r>
              <a:rPr lang="de-DE" sz="2400" b="1" dirty="0" smtClean="0">
                <a:latin typeface="Calibri" pitchFamily="34" charset="0"/>
              </a:rPr>
              <a:t>fehlende geistige Reife</a:t>
            </a:r>
            <a:r>
              <a:rPr lang="de-DE" sz="2400" dirty="0" smtClean="0">
                <a:latin typeface="Calibri" pitchFamily="34" charset="0"/>
              </a:rPr>
              <a:t> insbesondere in Geisteswissenschaften</a:t>
            </a:r>
          </a:p>
          <a:p>
            <a:pPr>
              <a:buFont typeface="Arial" charset="0"/>
              <a:buChar char="•"/>
            </a:pPr>
            <a:r>
              <a:rPr lang="de-DE" sz="2400" dirty="0" smtClean="0">
                <a:latin typeface="Calibri" pitchFamily="34" charset="0"/>
              </a:rPr>
              <a:t> hohe Abstraktionsleistungen in früherem Alter</a:t>
            </a:r>
          </a:p>
          <a:p>
            <a:pPr>
              <a:buFont typeface="Arial" charset="0"/>
              <a:buChar char="•"/>
            </a:pPr>
            <a:r>
              <a:rPr lang="de-DE" sz="2400" dirty="0">
                <a:latin typeface="Calibri" pitchFamily="34" charset="0"/>
              </a:rPr>
              <a:t> </a:t>
            </a:r>
            <a:r>
              <a:rPr lang="de-DE" sz="2400" dirty="0" smtClean="0">
                <a:latin typeface="Calibri" pitchFamily="34" charset="0"/>
              </a:rPr>
              <a:t>geringere </a:t>
            </a:r>
            <a:r>
              <a:rPr lang="de-DE" sz="2400" dirty="0" err="1" smtClean="0">
                <a:latin typeface="Calibri" pitchFamily="34" charset="0"/>
              </a:rPr>
              <a:t>Anwahlen</a:t>
            </a:r>
            <a:r>
              <a:rPr lang="de-DE" sz="2400" dirty="0" smtClean="0">
                <a:latin typeface="Calibri" pitchFamily="34" charset="0"/>
              </a:rPr>
              <a:t> der </a:t>
            </a:r>
            <a:r>
              <a:rPr lang="de-DE" sz="2400" b="1" dirty="0" smtClean="0">
                <a:latin typeface="Calibri" pitchFamily="34" charset="0"/>
              </a:rPr>
              <a:t>3. Fremdsprache</a:t>
            </a:r>
          </a:p>
        </p:txBody>
      </p:sp>
    </p:spTree>
    <p:extLst>
      <p:ext uri="{BB962C8B-B14F-4D97-AF65-F5344CB8AC3E}">
        <p14:creationId xmlns:p14="http://schemas.microsoft.com/office/powerpoint/2010/main" val="2136738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5" name="Pfeil nach rechts 4"/>
          <p:cNvSpPr/>
          <p:nvPr/>
        </p:nvSpPr>
        <p:spPr>
          <a:xfrm>
            <a:off x="292933" y="3812377"/>
            <a:ext cx="6696744" cy="912767"/>
          </a:xfrm>
          <a:prstGeom prst="rightArrow">
            <a:avLst/>
          </a:prstGeom>
          <a:solidFill>
            <a:srgbClr val="9CD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CD6FE"/>
              </a:solidFill>
            </a:endParaRPr>
          </a:p>
        </p:txBody>
      </p:sp>
      <p:sp>
        <p:nvSpPr>
          <p:cNvPr id="7" name="Pfeil nach rechts 6"/>
          <p:cNvSpPr/>
          <p:nvPr/>
        </p:nvSpPr>
        <p:spPr>
          <a:xfrm>
            <a:off x="292933" y="4977172"/>
            <a:ext cx="6696744" cy="324036"/>
          </a:xfrm>
          <a:prstGeom prst="rightArrow">
            <a:avLst/>
          </a:prstGeom>
          <a:solidFill>
            <a:srgbClr val="9CD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CD6FE"/>
              </a:solidFill>
            </a:endParaRPr>
          </a:p>
        </p:txBody>
      </p:sp>
      <p:sp>
        <p:nvSpPr>
          <p:cNvPr id="8" name="Pfeil nach rechts 7"/>
          <p:cNvSpPr/>
          <p:nvPr/>
        </p:nvSpPr>
        <p:spPr>
          <a:xfrm>
            <a:off x="292933" y="3320988"/>
            <a:ext cx="6696744" cy="324036"/>
          </a:xfrm>
          <a:prstGeom prst="rightArrow">
            <a:avLst/>
          </a:prstGeom>
          <a:solidFill>
            <a:srgbClr val="9CD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CD6FE"/>
              </a:solidFill>
            </a:endParaRPr>
          </a:p>
        </p:txBody>
      </p:sp>
      <p:cxnSp>
        <p:nvCxnSpPr>
          <p:cNvPr id="10" name="Gerade Verbindung 9"/>
          <p:cNvCxnSpPr/>
          <p:nvPr/>
        </p:nvCxnSpPr>
        <p:spPr>
          <a:xfrm>
            <a:off x="3533293" y="1628800"/>
            <a:ext cx="0" cy="4873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301045" y="1652030"/>
            <a:ext cx="0" cy="487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1165" y="1628800"/>
            <a:ext cx="0" cy="487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251520" y="1628800"/>
            <a:ext cx="1" cy="4842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4685421" y="1628800"/>
            <a:ext cx="0" cy="4842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5837549" y="1628800"/>
            <a:ext cx="0" cy="48733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80965" y="4056107"/>
            <a:ext cx="288032" cy="369332"/>
          </a:xfrm>
          <a:prstGeom prst="rect">
            <a:avLst/>
          </a:prstGeom>
          <a:noFill/>
        </p:spPr>
        <p:txBody>
          <a:bodyPr wrap="square" rtlCol="0">
            <a:spAutoFit/>
          </a:bodyPr>
          <a:lstStyle/>
          <a:p>
            <a:r>
              <a:rPr lang="de-DE" dirty="0" smtClean="0"/>
              <a:t>5</a:t>
            </a:r>
            <a:endParaRPr lang="de-DE" dirty="0"/>
          </a:p>
        </p:txBody>
      </p:sp>
      <p:sp>
        <p:nvSpPr>
          <p:cNvPr id="18" name="Textfeld 17"/>
          <p:cNvSpPr txBox="1"/>
          <p:nvPr/>
        </p:nvSpPr>
        <p:spPr>
          <a:xfrm>
            <a:off x="1661085" y="4067778"/>
            <a:ext cx="288032" cy="369332"/>
          </a:xfrm>
          <a:prstGeom prst="rect">
            <a:avLst/>
          </a:prstGeom>
          <a:noFill/>
        </p:spPr>
        <p:txBody>
          <a:bodyPr wrap="square" rtlCol="0">
            <a:spAutoFit/>
          </a:bodyPr>
          <a:lstStyle/>
          <a:p>
            <a:r>
              <a:rPr lang="de-DE" dirty="0" smtClean="0"/>
              <a:t>6</a:t>
            </a:r>
            <a:endParaRPr lang="de-DE" dirty="0"/>
          </a:p>
        </p:txBody>
      </p:sp>
      <p:sp>
        <p:nvSpPr>
          <p:cNvPr id="19" name="Textfeld 18"/>
          <p:cNvSpPr txBox="1"/>
          <p:nvPr/>
        </p:nvSpPr>
        <p:spPr>
          <a:xfrm>
            <a:off x="2741205" y="4067780"/>
            <a:ext cx="288032" cy="369332"/>
          </a:xfrm>
          <a:prstGeom prst="rect">
            <a:avLst/>
          </a:prstGeom>
          <a:noFill/>
        </p:spPr>
        <p:txBody>
          <a:bodyPr wrap="square" rtlCol="0">
            <a:spAutoFit/>
          </a:bodyPr>
          <a:lstStyle/>
          <a:p>
            <a:r>
              <a:rPr lang="de-DE" dirty="0" smtClean="0"/>
              <a:t>7</a:t>
            </a:r>
            <a:endParaRPr lang="de-DE" dirty="0"/>
          </a:p>
        </p:txBody>
      </p:sp>
      <p:sp>
        <p:nvSpPr>
          <p:cNvPr id="20" name="Textfeld 19"/>
          <p:cNvSpPr txBox="1"/>
          <p:nvPr/>
        </p:nvSpPr>
        <p:spPr>
          <a:xfrm>
            <a:off x="3893333" y="4067780"/>
            <a:ext cx="288032" cy="369332"/>
          </a:xfrm>
          <a:prstGeom prst="rect">
            <a:avLst/>
          </a:prstGeom>
          <a:noFill/>
        </p:spPr>
        <p:txBody>
          <a:bodyPr wrap="square" rtlCol="0">
            <a:spAutoFit/>
          </a:bodyPr>
          <a:lstStyle/>
          <a:p>
            <a:r>
              <a:rPr lang="de-DE" dirty="0" smtClean="0"/>
              <a:t>8</a:t>
            </a:r>
            <a:endParaRPr lang="de-DE" dirty="0"/>
          </a:p>
        </p:txBody>
      </p:sp>
      <p:sp>
        <p:nvSpPr>
          <p:cNvPr id="21" name="Textfeld 20"/>
          <p:cNvSpPr txBox="1"/>
          <p:nvPr/>
        </p:nvSpPr>
        <p:spPr>
          <a:xfrm>
            <a:off x="5045461" y="4067780"/>
            <a:ext cx="288032" cy="369332"/>
          </a:xfrm>
          <a:prstGeom prst="rect">
            <a:avLst/>
          </a:prstGeom>
          <a:noFill/>
        </p:spPr>
        <p:txBody>
          <a:bodyPr wrap="square" rtlCol="0">
            <a:spAutoFit/>
          </a:bodyPr>
          <a:lstStyle/>
          <a:p>
            <a:r>
              <a:rPr lang="de-DE" dirty="0" smtClean="0"/>
              <a:t>9</a:t>
            </a:r>
            <a:endParaRPr lang="de-DE" dirty="0"/>
          </a:p>
        </p:txBody>
      </p:sp>
      <p:sp>
        <p:nvSpPr>
          <p:cNvPr id="22" name="Textfeld 21"/>
          <p:cNvSpPr txBox="1"/>
          <p:nvPr/>
        </p:nvSpPr>
        <p:spPr>
          <a:xfrm>
            <a:off x="6156176" y="4067780"/>
            <a:ext cx="462644" cy="369332"/>
          </a:xfrm>
          <a:prstGeom prst="rect">
            <a:avLst/>
          </a:prstGeom>
          <a:noFill/>
        </p:spPr>
        <p:txBody>
          <a:bodyPr wrap="square" rtlCol="0">
            <a:spAutoFit/>
          </a:bodyPr>
          <a:lstStyle/>
          <a:p>
            <a:r>
              <a:rPr lang="de-DE" dirty="0" smtClean="0"/>
              <a:t>10</a:t>
            </a:r>
            <a:endParaRPr lang="de-DE" dirty="0"/>
          </a:p>
        </p:txBody>
      </p:sp>
      <p:sp>
        <p:nvSpPr>
          <p:cNvPr id="23" name="Textfeld 22"/>
          <p:cNvSpPr txBox="1"/>
          <p:nvPr/>
        </p:nvSpPr>
        <p:spPr>
          <a:xfrm>
            <a:off x="7709757" y="2725144"/>
            <a:ext cx="615553" cy="2626549"/>
          </a:xfrm>
          <a:prstGeom prst="rect">
            <a:avLst/>
          </a:prstGeom>
          <a:noFill/>
        </p:spPr>
        <p:txBody>
          <a:bodyPr vert="vert270" wrap="square" rtlCol="0">
            <a:spAutoFit/>
          </a:bodyPr>
          <a:lstStyle/>
          <a:p>
            <a:pPr algn="ctr"/>
            <a:r>
              <a:rPr lang="de-DE" sz="2800" dirty="0" smtClean="0"/>
              <a:t>Oberstufe</a:t>
            </a:r>
            <a:endParaRPr lang="de-DE" sz="2800" dirty="0"/>
          </a:p>
        </p:txBody>
      </p:sp>
      <p:cxnSp>
        <p:nvCxnSpPr>
          <p:cNvPr id="24" name="Gerade Verbindung 23"/>
          <p:cNvCxnSpPr/>
          <p:nvPr/>
        </p:nvCxnSpPr>
        <p:spPr>
          <a:xfrm>
            <a:off x="7020272" y="1619451"/>
            <a:ext cx="0" cy="4927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92933" y="2700209"/>
            <a:ext cx="2047395" cy="584775"/>
          </a:xfrm>
          <a:prstGeom prst="rect">
            <a:avLst/>
          </a:prstGeom>
          <a:noFill/>
          <a:ln w="19050">
            <a:solidFill>
              <a:srgbClr val="67C0FD"/>
            </a:solidFill>
          </a:ln>
        </p:spPr>
        <p:txBody>
          <a:bodyPr wrap="square" rtlCol="0">
            <a:spAutoFit/>
          </a:bodyPr>
          <a:lstStyle/>
          <a:p>
            <a:r>
              <a:rPr lang="de-DE" sz="1600" dirty="0" smtClean="0"/>
              <a:t>+ Bläserklasse</a:t>
            </a:r>
          </a:p>
          <a:p>
            <a:r>
              <a:rPr lang="de-DE" sz="1600" dirty="0" smtClean="0"/>
              <a:t>+ Forscherklasse</a:t>
            </a:r>
            <a:endParaRPr lang="de-DE" sz="1600" dirty="0"/>
          </a:p>
        </p:txBody>
      </p:sp>
      <p:sp>
        <p:nvSpPr>
          <p:cNvPr id="26" name="Textfeld 25"/>
          <p:cNvSpPr txBox="1"/>
          <p:nvPr/>
        </p:nvSpPr>
        <p:spPr>
          <a:xfrm>
            <a:off x="2473207" y="2132856"/>
            <a:ext cx="4948518" cy="338554"/>
          </a:xfrm>
          <a:prstGeom prst="rect">
            <a:avLst/>
          </a:prstGeom>
          <a:noFill/>
          <a:ln w="19050">
            <a:solidFill>
              <a:srgbClr val="67C0FD"/>
            </a:solidFill>
          </a:ln>
        </p:spPr>
        <p:txBody>
          <a:bodyPr wrap="square" rtlCol="0">
            <a:spAutoFit/>
          </a:bodyPr>
          <a:lstStyle/>
          <a:p>
            <a:r>
              <a:rPr lang="de-DE" sz="1600" dirty="0" smtClean="0"/>
              <a:t>+ bilingualen Sachfachunterricht in </a:t>
            </a:r>
            <a:r>
              <a:rPr lang="de-DE" sz="1600" dirty="0" err="1" smtClean="0"/>
              <a:t>Ge</a:t>
            </a:r>
            <a:r>
              <a:rPr lang="de-DE" sz="1600" dirty="0" smtClean="0"/>
              <a:t>, PW, </a:t>
            </a:r>
            <a:r>
              <a:rPr lang="de-DE" sz="1600" dirty="0" err="1" smtClean="0"/>
              <a:t>Ek</a:t>
            </a:r>
            <a:r>
              <a:rPr lang="de-DE" sz="1600" dirty="0" smtClean="0"/>
              <a:t> </a:t>
            </a:r>
            <a:endParaRPr lang="de-DE" sz="1600" dirty="0"/>
          </a:p>
        </p:txBody>
      </p:sp>
      <p:sp>
        <p:nvSpPr>
          <p:cNvPr id="27" name="Textfeld 26"/>
          <p:cNvSpPr txBox="1"/>
          <p:nvPr/>
        </p:nvSpPr>
        <p:spPr>
          <a:xfrm>
            <a:off x="4757429" y="2514382"/>
            <a:ext cx="2664296" cy="338554"/>
          </a:xfrm>
          <a:prstGeom prst="rect">
            <a:avLst/>
          </a:prstGeom>
          <a:noFill/>
          <a:ln w="19050">
            <a:solidFill>
              <a:srgbClr val="67C0FD"/>
            </a:solidFill>
          </a:ln>
        </p:spPr>
        <p:txBody>
          <a:bodyPr wrap="square" rtlCol="0">
            <a:spAutoFit/>
          </a:bodyPr>
          <a:lstStyle/>
          <a:p>
            <a:r>
              <a:rPr lang="de-DE" sz="1600" dirty="0" smtClean="0"/>
              <a:t>+ 3. Fremdsprache</a:t>
            </a:r>
            <a:endParaRPr lang="de-DE" sz="1600" dirty="0"/>
          </a:p>
        </p:txBody>
      </p:sp>
      <p:sp>
        <p:nvSpPr>
          <p:cNvPr id="28" name="Textfeld 27"/>
          <p:cNvSpPr txBox="1"/>
          <p:nvPr/>
        </p:nvSpPr>
        <p:spPr>
          <a:xfrm>
            <a:off x="2473207" y="2924944"/>
            <a:ext cx="4948518" cy="338554"/>
          </a:xfrm>
          <a:prstGeom prst="rect">
            <a:avLst/>
          </a:prstGeom>
          <a:noFill/>
          <a:ln w="19050">
            <a:solidFill>
              <a:srgbClr val="67C0FD"/>
            </a:solidFill>
          </a:ln>
        </p:spPr>
        <p:txBody>
          <a:bodyPr wrap="square" rtlCol="0">
            <a:spAutoFit/>
          </a:bodyPr>
          <a:lstStyle/>
          <a:p>
            <a:r>
              <a:rPr lang="de-DE" sz="1600" dirty="0" smtClean="0"/>
              <a:t>+ Begabtenförderung</a:t>
            </a:r>
            <a:endParaRPr lang="de-DE" sz="1600" dirty="0"/>
          </a:p>
        </p:txBody>
      </p:sp>
      <p:sp>
        <p:nvSpPr>
          <p:cNvPr id="32" name="Textfeld 31"/>
          <p:cNvSpPr txBox="1"/>
          <p:nvPr/>
        </p:nvSpPr>
        <p:spPr>
          <a:xfrm>
            <a:off x="292933" y="5754742"/>
            <a:ext cx="6624736" cy="338554"/>
          </a:xfrm>
          <a:prstGeom prst="rect">
            <a:avLst/>
          </a:prstGeom>
          <a:noFill/>
          <a:ln w="19050">
            <a:solidFill>
              <a:srgbClr val="67C0FD"/>
            </a:solidFill>
          </a:ln>
        </p:spPr>
        <p:txBody>
          <a:bodyPr wrap="square" rtlCol="0">
            <a:spAutoFit/>
          </a:bodyPr>
          <a:lstStyle/>
          <a:p>
            <a:r>
              <a:rPr lang="de-DE" sz="1600" dirty="0" smtClean="0"/>
              <a:t>+ LRS - Förderung</a:t>
            </a:r>
            <a:endParaRPr lang="de-DE" sz="1600" dirty="0"/>
          </a:p>
        </p:txBody>
      </p:sp>
      <p:sp>
        <p:nvSpPr>
          <p:cNvPr id="33" name="Textfeld 32"/>
          <p:cNvSpPr txBox="1"/>
          <p:nvPr/>
        </p:nvSpPr>
        <p:spPr>
          <a:xfrm>
            <a:off x="1362917" y="6186790"/>
            <a:ext cx="3250496" cy="338554"/>
          </a:xfrm>
          <a:prstGeom prst="rect">
            <a:avLst/>
          </a:prstGeom>
          <a:noFill/>
          <a:ln w="19050">
            <a:solidFill>
              <a:srgbClr val="67C0FD"/>
            </a:solidFill>
          </a:ln>
        </p:spPr>
        <p:txBody>
          <a:bodyPr wrap="square" rtlCol="0">
            <a:spAutoFit/>
          </a:bodyPr>
          <a:lstStyle/>
          <a:p>
            <a:r>
              <a:rPr lang="de-DE" sz="1600" dirty="0" smtClean="0"/>
              <a:t>+ Second Chance 2.Fr. , M</a:t>
            </a:r>
            <a:endParaRPr lang="de-DE" sz="1600" dirty="0"/>
          </a:p>
        </p:txBody>
      </p:sp>
      <p:sp>
        <p:nvSpPr>
          <p:cNvPr id="34" name="Textfeld 33"/>
          <p:cNvSpPr txBox="1"/>
          <p:nvPr/>
        </p:nvSpPr>
        <p:spPr>
          <a:xfrm>
            <a:off x="292933" y="5322694"/>
            <a:ext cx="2047395" cy="338554"/>
          </a:xfrm>
          <a:prstGeom prst="rect">
            <a:avLst/>
          </a:prstGeom>
          <a:noFill/>
          <a:ln w="19050">
            <a:solidFill>
              <a:srgbClr val="67C0FD"/>
            </a:solidFill>
          </a:ln>
        </p:spPr>
        <p:txBody>
          <a:bodyPr wrap="square" rtlCol="0">
            <a:spAutoFit/>
          </a:bodyPr>
          <a:lstStyle/>
          <a:p>
            <a:r>
              <a:rPr lang="de-DE" sz="1600" smtClean="0"/>
              <a:t>+ Förderung  </a:t>
            </a:r>
            <a:r>
              <a:rPr lang="de-DE" sz="1600" dirty="0" smtClean="0"/>
              <a:t>D, E, M</a:t>
            </a:r>
            <a:endParaRPr lang="de-DE" sz="1600" dirty="0"/>
          </a:p>
        </p:txBody>
      </p:sp>
      <p:sp>
        <p:nvSpPr>
          <p:cNvPr id="36" name="Textfeld 35"/>
          <p:cNvSpPr txBox="1"/>
          <p:nvPr/>
        </p:nvSpPr>
        <p:spPr>
          <a:xfrm>
            <a:off x="292933" y="4602614"/>
            <a:ext cx="5530434" cy="338554"/>
          </a:xfrm>
          <a:prstGeom prst="rect">
            <a:avLst/>
          </a:prstGeom>
          <a:noFill/>
          <a:ln w="19050">
            <a:solidFill>
              <a:srgbClr val="67C0FD"/>
            </a:solidFill>
          </a:ln>
        </p:spPr>
        <p:txBody>
          <a:bodyPr wrap="square" rtlCol="0">
            <a:spAutoFit/>
          </a:bodyPr>
          <a:lstStyle/>
          <a:p>
            <a:r>
              <a:rPr lang="de-DE" sz="1600" dirty="0" smtClean="0"/>
              <a:t>+ Förderangebote Schüler helfen Schülern</a:t>
            </a:r>
            <a:endParaRPr lang="de-DE" sz="1600" dirty="0"/>
          </a:p>
        </p:txBody>
      </p:sp>
      <p:sp>
        <p:nvSpPr>
          <p:cNvPr id="35" name="Textfeld 34"/>
          <p:cNvSpPr txBox="1"/>
          <p:nvPr/>
        </p:nvSpPr>
        <p:spPr>
          <a:xfrm>
            <a:off x="3605301" y="1700808"/>
            <a:ext cx="3796390" cy="338554"/>
          </a:xfrm>
          <a:prstGeom prst="rect">
            <a:avLst/>
          </a:prstGeom>
          <a:noFill/>
          <a:ln w="19050">
            <a:solidFill>
              <a:srgbClr val="67C0FD"/>
            </a:solidFill>
          </a:ln>
        </p:spPr>
        <p:txBody>
          <a:bodyPr wrap="square" rtlCol="0">
            <a:spAutoFit/>
          </a:bodyPr>
          <a:lstStyle/>
          <a:p>
            <a:r>
              <a:rPr lang="de-DE" sz="1600" dirty="0" smtClean="0"/>
              <a:t>+ Sprachdiplome  ( DELF, CAE, </a:t>
            </a:r>
            <a:r>
              <a:rPr lang="de-DE" sz="1600" dirty="0" err="1" smtClean="0"/>
              <a:t>CertiLingua</a:t>
            </a:r>
            <a:r>
              <a:rPr lang="de-DE" sz="1600" dirty="0" smtClean="0"/>
              <a:t> …</a:t>
            </a:r>
            <a:endParaRPr lang="de-DE" sz="1600" dirty="0"/>
          </a:p>
        </p:txBody>
      </p:sp>
      <p:sp>
        <p:nvSpPr>
          <p:cNvPr id="41" name="Textfeld 40"/>
          <p:cNvSpPr txBox="1"/>
          <p:nvPr/>
        </p:nvSpPr>
        <p:spPr>
          <a:xfrm>
            <a:off x="2195736" y="1414737"/>
            <a:ext cx="5040560" cy="523220"/>
          </a:xfrm>
          <a:prstGeom prst="rect">
            <a:avLst/>
          </a:prstGeom>
          <a:noFill/>
        </p:spPr>
        <p:txBody>
          <a:bodyPr wrap="square" rtlCol="0">
            <a:spAutoFit/>
          </a:bodyPr>
          <a:lstStyle/>
          <a:p>
            <a:r>
              <a:rPr lang="de-DE" sz="2800" u="sng" dirty="0" smtClean="0"/>
              <a:t>GMB-Konzept </a:t>
            </a:r>
            <a:r>
              <a:rPr lang="de-DE" sz="2800" b="1" u="sng" dirty="0" smtClean="0"/>
              <a:t>G9+</a:t>
            </a:r>
            <a:r>
              <a:rPr lang="de-DE" sz="2800" u="sng" dirty="0" smtClean="0"/>
              <a:t> ab </a:t>
            </a:r>
            <a:r>
              <a:rPr lang="de-DE" sz="2800" u="sng" dirty="0" err="1" smtClean="0"/>
              <a:t>Sj</a:t>
            </a:r>
            <a:r>
              <a:rPr lang="de-DE" sz="2800" u="sng" dirty="0" smtClean="0"/>
              <a:t> 2014/15</a:t>
            </a:r>
            <a:endParaRPr lang="de-DE" sz="2800" u="sng" dirty="0"/>
          </a:p>
        </p:txBody>
      </p:sp>
    </p:spTree>
    <p:extLst>
      <p:ext uri="{BB962C8B-B14F-4D97-AF65-F5344CB8AC3E}">
        <p14:creationId xmlns:p14="http://schemas.microsoft.com/office/powerpoint/2010/main" val="1514673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1"/>
                                        </p:tgtEl>
                                      </p:cBhvr>
                                    </p:animEffect>
                                    <p:set>
                                      <p:cBhvr>
                                        <p:cTn id="7" dur="1" fill="hold">
                                          <p:stCondLst>
                                            <p:cond delay="999"/>
                                          </p:stCondLst>
                                        </p:cTn>
                                        <p:tgtEl>
                                          <p:spTgt spid="41"/>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6500"/>
                                        <p:tgtEl>
                                          <p:spTgt spid="5"/>
                                        </p:tgtEl>
                                      </p:cBhvr>
                                    </p:animEffect>
                                  </p:childTnLst>
                                </p:cTn>
                              </p:par>
                              <p:par>
                                <p:cTn id="12" presetID="1"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200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250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300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350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400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450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500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550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600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nodeType="withEffect">
                                  <p:stCondLst>
                                    <p:cond delay="6500"/>
                                  </p:stCondLst>
                                  <p:childTnLst>
                                    <p:set>
                                      <p:cBhvr>
                                        <p:cTn id="37" dur="1" fill="hold">
                                          <p:stCondLst>
                                            <p:cond delay="0"/>
                                          </p:stCondLst>
                                        </p:cTn>
                                        <p:tgtEl>
                                          <p:spTgt spid="24"/>
                                        </p:tgtEl>
                                        <p:attrNameLst>
                                          <p:attrName>style.visibility</p:attrName>
                                        </p:attrNameLst>
                                      </p:cBhvr>
                                      <p:to>
                                        <p:strVal val="visible"/>
                                      </p:to>
                                    </p:set>
                                  </p:childTnLst>
                                </p:cTn>
                              </p:par>
                              <p:par>
                                <p:cTn id="38" presetID="22" presetClass="entr" presetSubtype="8" fill="hold" grpId="0" nodeType="withEffect">
                                  <p:stCondLst>
                                    <p:cond delay="700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60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20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6000"/>
                                        <p:tgtEl>
                                          <p:spTgt spid="3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0"/>
                                        <p:tgtEl>
                                          <p:spTgt spid="36"/>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3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60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2000"/>
                                        <p:tgtEl>
                                          <p:spTgt spid="25"/>
                                        </p:tgtEl>
                                      </p:cBhvr>
                                    </p:animEffect>
                                  </p:childTnLst>
                                </p:cTn>
                              </p:par>
                              <p:par>
                                <p:cTn id="66" presetID="22" presetClass="entr" presetSubtype="8" fill="hold" grpId="0" nodeType="withEffect">
                                  <p:stCondLst>
                                    <p:cond delay="175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4250"/>
                                        <p:tgtEl>
                                          <p:spTgt spid="26"/>
                                        </p:tgtEl>
                                      </p:cBhvr>
                                    </p:animEffect>
                                  </p:childTnLst>
                                </p:cTn>
                              </p:par>
                              <p:par>
                                <p:cTn id="69" presetID="22" presetClass="entr" presetSubtype="8" fill="hold" grpId="0" nodeType="withEffect">
                                  <p:stCondLst>
                                    <p:cond delay="175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4250"/>
                                        <p:tgtEl>
                                          <p:spTgt spid="28"/>
                                        </p:tgtEl>
                                      </p:cBhvr>
                                    </p:animEffect>
                                  </p:childTnLst>
                                </p:cTn>
                              </p:par>
                              <p:par>
                                <p:cTn id="72" presetID="22" presetClass="entr" presetSubtype="8" fill="hold" grpId="0" nodeType="withEffect">
                                  <p:stCondLst>
                                    <p:cond delay="275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3250"/>
                                        <p:tgtEl>
                                          <p:spTgt spid="35"/>
                                        </p:tgtEl>
                                      </p:cBhvr>
                                    </p:animEffect>
                                  </p:childTnLst>
                                </p:cTn>
                              </p:par>
                              <p:par>
                                <p:cTn id="75" presetID="22" presetClass="entr" presetSubtype="8" fill="hold" grpId="0" nodeType="withEffect">
                                  <p:stCondLst>
                                    <p:cond delay="3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2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7" grpId="0"/>
      <p:bldP spid="18" grpId="0"/>
      <p:bldP spid="19" grpId="0"/>
      <p:bldP spid="20" grpId="0"/>
      <p:bldP spid="21" grpId="0"/>
      <p:bldP spid="22" grpId="0"/>
      <p:bldP spid="23" grpId="0"/>
      <p:bldP spid="25" grpId="0" animBg="1"/>
      <p:bldP spid="26" grpId="0" animBg="1"/>
      <p:bldP spid="27" grpId="0" animBg="1"/>
      <p:bldP spid="28" grpId="0" animBg="1"/>
      <p:bldP spid="32" grpId="0" animBg="1"/>
      <p:bldP spid="33" grpId="0" animBg="1"/>
      <p:bldP spid="34" grpId="0" animBg="1"/>
      <p:bldP spid="36" grpId="0" animBg="1"/>
      <p:bldP spid="35"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2195736" y="1414737"/>
            <a:ext cx="5040560" cy="523220"/>
          </a:xfrm>
          <a:prstGeom prst="rect">
            <a:avLst/>
          </a:prstGeom>
          <a:noFill/>
        </p:spPr>
        <p:txBody>
          <a:bodyPr wrap="square" rtlCol="0">
            <a:spAutoFit/>
          </a:bodyPr>
          <a:lstStyle/>
          <a:p>
            <a:r>
              <a:rPr lang="de-DE" sz="2800" u="sng" dirty="0" smtClean="0"/>
              <a:t>GMB-Konzept </a:t>
            </a:r>
            <a:r>
              <a:rPr lang="de-DE" sz="2800" b="1" u="sng" dirty="0" smtClean="0"/>
              <a:t>G9+</a:t>
            </a:r>
            <a:r>
              <a:rPr lang="de-DE" sz="2800" u="sng" dirty="0" smtClean="0"/>
              <a:t> ab </a:t>
            </a:r>
            <a:r>
              <a:rPr lang="de-DE" sz="2800" u="sng" dirty="0" err="1" smtClean="0"/>
              <a:t>Sj</a:t>
            </a:r>
            <a:r>
              <a:rPr lang="de-DE" sz="2800" u="sng" dirty="0" smtClean="0"/>
              <a:t> 2014/15</a:t>
            </a:r>
            <a:endParaRPr lang="de-DE" sz="2800" u="sng" dirty="0"/>
          </a:p>
        </p:txBody>
      </p:sp>
      <p:sp>
        <p:nvSpPr>
          <p:cNvPr id="6" name="Textfeld 5"/>
          <p:cNvSpPr txBox="1">
            <a:spLocks noChangeArrowheads="1"/>
          </p:cNvSpPr>
          <p:nvPr/>
        </p:nvSpPr>
        <p:spPr bwMode="auto">
          <a:xfrm>
            <a:off x="489344" y="2204864"/>
            <a:ext cx="8143875" cy="4093428"/>
          </a:xfrm>
          <a:prstGeom prst="rect">
            <a:avLst/>
          </a:prstGeom>
          <a:noFill/>
          <a:ln w="9525">
            <a:noFill/>
            <a:miter lim="800000"/>
            <a:headEnd/>
            <a:tailEnd/>
          </a:ln>
        </p:spPr>
        <p:txBody>
          <a:bodyPr>
            <a:spAutoFit/>
          </a:bodyPr>
          <a:lstStyle/>
          <a:p>
            <a:r>
              <a:rPr lang="de-DE" sz="2400" b="1" dirty="0" smtClean="0">
                <a:latin typeface="Calibri" pitchFamily="34" charset="0"/>
              </a:rPr>
              <a:t>Ansatz:</a:t>
            </a:r>
            <a:r>
              <a:rPr lang="de-DE" sz="2400" dirty="0" smtClean="0">
                <a:latin typeface="Calibri" pitchFamily="34" charset="0"/>
              </a:rPr>
              <a:t>  </a:t>
            </a:r>
          </a:p>
          <a:p>
            <a:r>
              <a:rPr lang="de-DE" sz="2400" b="1" dirty="0" smtClean="0">
                <a:latin typeface="Calibri" pitchFamily="34" charset="0"/>
              </a:rPr>
              <a:t>Zu G9 ohne Qualitäts- und Anspruchsverlust wechseln und Positives aus G8 beibehalten</a:t>
            </a:r>
            <a:r>
              <a:rPr lang="de-DE" sz="2200" b="1" dirty="0" smtClean="0">
                <a:latin typeface="Calibri" pitchFamily="34" charset="0"/>
              </a:rPr>
              <a:t>.</a:t>
            </a:r>
          </a:p>
          <a:p>
            <a:endParaRPr lang="de-DE" sz="2200" b="1" dirty="0">
              <a:latin typeface="Calibri" pitchFamily="34" charset="0"/>
            </a:endParaRPr>
          </a:p>
          <a:p>
            <a:r>
              <a:rPr lang="de-DE" sz="2200" b="1" dirty="0" smtClean="0">
                <a:latin typeface="Calibri" pitchFamily="34" charset="0"/>
              </a:rPr>
              <a:t>Eckpunkte:</a:t>
            </a:r>
          </a:p>
          <a:p>
            <a:pPr>
              <a:buFont typeface="Arial" charset="0"/>
              <a:buChar char="•"/>
            </a:pPr>
            <a:r>
              <a:rPr lang="de-DE" sz="2400" dirty="0" smtClean="0">
                <a:latin typeface="Calibri" pitchFamily="34" charset="0"/>
              </a:rPr>
              <a:t> 2. Fremdsprache beginnt auch unter G9 in der Klasse 6</a:t>
            </a:r>
          </a:p>
          <a:p>
            <a:pPr>
              <a:buFont typeface="Arial" charset="0"/>
              <a:buChar char="•"/>
            </a:pPr>
            <a:r>
              <a:rPr lang="de-DE" sz="2400" dirty="0">
                <a:latin typeface="Calibri" pitchFamily="34" charset="0"/>
              </a:rPr>
              <a:t> </a:t>
            </a:r>
            <a:r>
              <a:rPr lang="de-DE" sz="2400" dirty="0" smtClean="0">
                <a:latin typeface="Calibri" pitchFamily="34" charset="0"/>
              </a:rPr>
              <a:t>Jg. 5 und 6 haben jeweils 30 WStd. Unterricht </a:t>
            </a:r>
          </a:p>
          <a:p>
            <a:pPr>
              <a:buFont typeface="Arial" charset="0"/>
              <a:buChar char="•"/>
            </a:pPr>
            <a:r>
              <a:rPr lang="de-DE" sz="2400" dirty="0" smtClean="0">
                <a:latin typeface="Calibri" pitchFamily="34" charset="0"/>
              </a:rPr>
              <a:t> Konzept der päd. Mittagsbetreuung bleibt für Jg. 5 und 6</a:t>
            </a:r>
          </a:p>
          <a:p>
            <a:pPr>
              <a:buFont typeface="Arial" charset="0"/>
              <a:buChar char="•"/>
            </a:pPr>
            <a:r>
              <a:rPr lang="de-DE" sz="2400" dirty="0">
                <a:latin typeface="Calibri" pitchFamily="34" charset="0"/>
              </a:rPr>
              <a:t> </a:t>
            </a:r>
            <a:r>
              <a:rPr lang="de-DE" sz="2400" dirty="0" smtClean="0">
                <a:latin typeface="Calibri" pitchFamily="34" charset="0"/>
              </a:rPr>
              <a:t>ab Jg. 5 jeweils eine Stunde individuelle Lernzeit</a:t>
            </a:r>
          </a:p>
          <a:p>
            <a:pPr>
              <a:buFont typeface="Arial" charset="0"/>
              <a:buChar char="•"/>
            </a:pPr>
            <a:r>
              <a:rPr lang="de-DE" sz="2400" dirty="0">
                <a:latin typeface="Calibri" pitchFamily="34" charset="0"/>
              </a:rPr>
              <a:t> </a:t>
            </a:r>
            <a:r>
              <a:rPr lang="de-DE" sz="2400" dirty="0" smtClean="0">
                <a:latin typeface="Calibri" pitchFamily="34" charset="0"/>
              </a:rPr>
              <a:t>Begabtenförderung in Profilklassen (Bläser, Forscher)</a:t>
            </a:r>
          </a:p>
          <a:p>
            <a:pPr>
              <a:buFont typeface="Arial" charset="0"/>
              <a:buChar char="•"/>
            </a:pPr>
            <a:r>
              <a:rPr lang="de-DE" sz="2400" dirty="0">
                <a:latin typeface="Calibri" pitchFamily="34" charset="0"/>
              </a:rPr>
              <a:t> </a:t>
            </a:r>
            <a:r>
              <a:rPr lang="de-DE" sz="2400" dirty="0" smtClean="0">
                <a:latin typeface="Calibri" pitchFamily="34" charset="0"/>
              </a:rPr>
              <a:t>Wahlunterricht auch weiterhin </a:t>
            </a:r>
            <a:r>
              <a:rPr lang="de-DE" sz="2400" dirty="0" err="1" smtClean="0">
                <a:latin typeface="Calibri" pitchFamily="34" charset="0"/>
              </a:rPr>
              <a:t>ableistbar</a:t>
            </a:r>
            <a:r>
              <a:rPr lang="de-DE" sz="2400" dirty="0" smtClean="0">
                <a:latin typeface="Calibri" pitchFamily="34" charset="0"/>
              </a:rPr>
              <a:t> von Klasse 6 - 10</a:t>
            </a:r>
          </a:p>
        </p:txBody>
      </p:sp>
    </p:spTree>
    <p:extLst>
      <p:ext uri="{BB962C8B-B14F-4D97-AF65-F5344CB8AC3E}">
        <p14:creationId xmlns:p14="http://schemas.microsoft.com/office/powerpoint/2010/main" val="4245891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5" name="Textfeld 4"/>
          <p:cNvSpPr txBox="1"/>
          <p:nvPr/>
        </p:nvSpPr>
        <p:spPr>
          <a:xfrm>
            <a:off x="3200646" y="1414737"/>
            <a:ext cx="4035650" cy="523220"/>
          </a:xfrm>
          <a:prstGeom prst="rect">
            <a:avLst/>
          </a:prstGeom>
          <a:noFill/>
        </p:spPr>
        <p:txBody>
          <a:bodyPr wrap="square" rtlCol="0">
            <a:spAutoFit/>
          </a:bodyPr>
          <a:lstStyle/>
          <a:p>
            <a:r>
              <a:rPr lang="de-DE" sz="2800" u="sng" dirty="0" smtClean="0"/>
              <a:t>Gymnasien in Wiesbaden</a:t>
            </a:r>
            <a:endParaRPr lang="de-DE" sz="2800" u="sng" dirty="0"/>
          </a:p>
        </p:txBody>
      </p:sp>
      <p:sp>
        <p:nvSpPr>
          <p:cNvPr id="9" name="Textfeld 8"/>
          <p:cNvSpPr txBox="1">
            <a:spLocks noChangeArrowheads="1"/>
          </p:cNvSpPr>
          <p:nvPr/>
        </p:nvSpPr>
        <p:spPr bwMode="auto">
          <a:xfrm>
            <a:off x="214312" y="2348880"/>
            <a:ext cx="2428875" cy="3139321"/>
          </a:xfrm>
          <a:prstGeom prst="rect">
            <a:avLst/>
          </a:prstGeom>
          <a:noFill/>
          <a:ln w="9525">
            <a:noFill/>
            <a:miter lim="800000"/>
            <a:headEnd/>
            <a:tailEnd/>
          </a:ln>
        </p:spPr>
        <p:txBody>
          <a:bodyPr wrap="square">
            <a:spAutoFit/>
          </a:bodyPr>
          <a:lstStyle/>
          <a:p>
            <a:pPr>
              <a:buFont typeface="Arial" charset="0"/>
              <a:buChar char="•"/>
            </a:pPr>
            <a:r>
              <a:rPr lang="de-DE" dirty="0">
                <a:latin typeface="Calibri" pitchFamily="34" charset="0"/>
              </a:rPr>
              <a:t> </a:t>
            </a:r>
            <a:r>
              <a:rPr lang="de-DE" dirty="0" err="1" smtClean="0">
                <a:latin typeface="Calibri" pitchFamily="34" charset="0"/>
              </a:rPr>
              <a:t>Diltheyschule</a:t>
            </a:r>
            <a:r>
              <a:rPr lang="de-DE" dirty="0" smtClean="0">
                <a:latin typeface="Calibri" pitchFamily="34" charset="0"/>
              </a:rPr>
              <a:t> (G9)</a:t>
            </a:r>
            <a:endParaRPr lang="de-DE" dirty="0">
              <a:latin typeface="Calibri" pitchFamily="34" charset="0"/>
            </a:endParaRPr>
          </a:p>
          <a:p>
            <a:pPr>
              <a:buFont typeface="Arial" charset="0"/>
              <a:buChar char="•"/>
            </a:pPr>
            <a:r>
              <a:rPr lang="de-DE" dirty="0">
                <a:latin typeface="Calibri" pitchFamily="34" charset="0"/>
              </a:rPr>
              <a:t> </a:t>
            </a:r>
            <a:r>
              <a:rPr lang="de-DE" dirty="0" err="1" smtClean="0">
                <a:latin typeface="Calibri" pitchFamily="34" charset="0"/>
              </a:rPr>
              <a:t>Leibnizschule</a:t>
            </a:r>
            <a:r>
              <a:rPr lang="de-DE" dirty="0" smtClean="0">
                <a:latin typeface="Calibri" pitchFamily="34" charset="0"/>
              </a:rPr>
              <a:t> (G8)</a:t>
            </a:r>
            <a:endParaRPr lang="de-DE" dirty="0">
              <a:latin typeface="Calibri" pitchFamily="34" charset="0"/>
            </a:endParaRPr>
          </a:p>
          <a:p>
            <a:pPr>
              <a:buFont typeface="Arial" charset="0"/>
              <a:buChar char="•"/>
            </a:pPr>
            <a:r>
              <a:rPr lang="de-DE" dirty="0">
                <a:latin typeface="Calibri" pitchFamily="34" charset="0"/>
              </a:rPr>
              <a:t> </a:t>
            </a:r>
            <a:r>
              <a:rPr lang="de-DE" dirty="0" smtClean="0">
                <a:latin typeface="Calibri" pitchFamily="34" charset="0"/>
              </a:rPr>
              <a:t>Elly-Heuss-Schule (G9)</a:t>
            </a:r>
            <a:endParaRPr lang="de-DE" dirty="0">
              <a:latin typeface="Calibri" pitchFamily="34" charset="0"/>
            </a:endParaRPr>
          </a:p>
          <a:p>
            <a:pPr>
              <a:buFont typeface="Arial" charset="0"/>
              <a:buChar char="•"/>
            </a:pPr>
            <a:r>
              <a:rPr lang="de-DE" dirty="0">
                <a:latin typeface="Calibri" pitchFamily="34" charset="0"/>
              </a:rPr>
              <a:t> </a:t>
            </a:r>
            <a:r>
              <a:rPr lang="de-DE" dirty="0" err="1" smtClean="0">
                <a:latin typeface="Calibri" pitchFamily="34" charset="0"/>
              </a:rPr>
              <a:t>Oranienschule</a:t>
            </a:r>
            <a:r>
              <a:rPr lang="de-DE" dirty="0" smtClean="0">
                <a:latin typeface="Calibri" pitchFamily="34" charset="0"/>
              </a:rPr>
              <a:t> (G9)</a:t>
            </a:r>
            <a:endParaRPr lang="de-DE" dirty="0">
              <a:latin typeface="Calibri" pitchFamily="34" charset="0"/>
            </a:endParaRPr>
          </a:p>
          <a:p>
            <a:pPr>
              <a:buFont typeface="Arial" charset="0"/>
              <a:buChar char="•"/>
            </a:pPr>
            <a:r>
              <a:rPr lang="de-DE" dirty="0">
                <a:latin typeface="Calibri" pitchFamily="34" charset="0"/>
              </a:rPr>
              <a:t> Theodor-Fliedner-</a:t>
            </a:r>
            <a:br>
              <a:rPr lang="de-DE" dirty="0">
                <a:latin typeface="Calibri" pitchFamily="34" charset="0"/>
              </a:rPr>
            </a:br>
            <a:r>
              <a:rPr lang="de-DE" dirty="0">
                <a:latin typeface="Calibri" pitchFamily="34" charset="0"/>
              </a:rPr>
              <a:t>   </a:t>
            </a:r>
            <a:r>
              <a:rPr lang="de-DE" dirty="0" smtClean="0">
                <a:latin typeface="Calibri" pitchFamily="34" charset="0"/>
              </a:rPr>
              <a:t>Schule (G8)</a:t>
            </a:r>
            <a:endParaRPr lang="de-DE" dirty="0">
              <a:latin typeface="Calibri" pitchFamily="34" charset="0"/>
            </a:endParaRPr>
          </a:p>
          <a:p>
            <a:pPr>
              <a:buFont typeface="Arial" charset="0"/>
              <a:buChar char="•"/>
            </a:pPr>
            <a:r>
              <a:rPr lang="de-DE" dirty="0">
                <a:latin typeface="Calibri" pitchFamily="34" charset="0"/>
              </a:rPr>
              <a:t> </a:t>
            </a:r>
            <a:r>
              <a:rPr lang="de-DE" dirty="0" smtClean="0">
                <a:latin typeface="Calibri" pitchFamily="34" charset="0"/>
              </a:rPr>
              <a:t>Gutenbergschule (G9)</a:t>
            </a:r>
          </a:p>
          <a:p>
            <a:pPr>
              <a:buFont typeface="Arial" charset="0"/>
              <a:buChar char="•"/>
            </a:pPr>
            <a:r>
              <a:rPr lang="de-DE" dirty="0">
                <a:latin typeface="Calibri" pitchFamily="34" charset="0"/>
              </a:rPr>
              <a:t> </a:t>
            </a:r>
            <a:r>
              <a:rPr lang="de-DE" dirty="0" smtClean="0">
                <a:latin typeface="Calibri" pitchFamily="34" charset="0"/>
              </a:rPr>
              <a:t>Martin-Niemöller-</a:t>
            </a:r>
            <a:br>
              <a:rPr lang="de-DE" dirty="0" smtClean="0">
                <a:latin typeface="Calibri" pitchFamily="34" charset="0"/>
              </a:rPr>
            </a:br>
            <a:r>
              <a:rPr lang="de-DE" dirty="0" smtClean="0">
                <a:latin typeface="Calibri" pitchFamily="34" charset="0"/>
              </a:rPr>
              <a:t>  Schule (G9)</a:t>
            </a:r>
            <a:endParaRPr lang="de-DE" dirty="0">
              <a:latin typeface="Calibri" pitchFamily="34" charset="0"/>
            </a:endParaRPr>
          </a:p>
          <a:p>
            <a:pPr>
              <a:buFont typeface="Arial" charset="0"/>
              <a:buChar char="•"/>
            </a:pPr>
            <a:r>
              <a:rPr lang="de-DE" dirty="0" smtClean="0">
                <a:latin typeface="Calibri" pitchFamily="34" charset="0"/>
              </a:rPr>
              <a:t> </a:t>
            </a:r>
            <a:r>
              <a:rPr lang="de-DE" b="1" dirty="0">
                <a:latin typeface="Calibri" pitchFamily="34" charset="0"/>
              </a:rPr>
              <a:t>Gymnasium am</a:t>
            </a:r>
            <a:br>
              <a:rPr lang="de-DE" b="1" dirty="0">
                <a:latin typeface="Calibri" pitchFamily="34" charset="0"/>
              </a:rPr>
            </a:br>
            <a:r>
              <a:rPr lang="de-DE" b="1" dirty="0">
                <a:latin typeface="Calibri" pitchFamily="34" charset="0"/>
              </a:rPr>
              <a:t>  Mosbacher </a:t>
            </a:r>
            <a:r>
              <a:rPr lang="de-DE" b="1" dirty="0" smtClean="0">
                <a:latin typeface="Calibri" pitchFamily="34" charset="0"/>
              </a:rPr>
              <a:t>Berg (G9)</a:t>
            </a:r>
            <a:endParaRPr lang="de-DE" b="1" dirty="0">
              <a:latin typeface="Calibri"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348880"/>
            <a:ext cx="5905301" cy="4293355"/>
          </a:xfrm>
          <a:prstGeom prst="rect">
            <a:avLst/>
          </a:prstGeom>
        </p:spPr>
      </p:pic>
      <p:sp>
        <p:nvSpPr>
          <p:cNvPr id="3" name="Textfeld 2"/>
          <p:cNvSpPr txBox="1"/>
          <p:nvPr/>
        </p:nvSpPr>
        <p:spPr>
          <a:xfrm>
            <a:off x="228600" y="5488201"/>
            <a:ext cx="2543200" cy="1077218"/>
          </a:xfrm>
          <a:prstGeom prst="rect">
            <a:avLst/>
          </a:prstGeom>
          <a:noFill/>
        </p:spPr>
        <p:txBody>
          <a:bodyPr wrap="square" rtlCol="0">
            <a:spAutoFit/>
          </a:bodyPr>
          <a:lstStyle/>
          <a:p>
            <a:r>
              <a:rPr lang="de-DE" sz="1400" dirty="0" smtClean="0">
                <a:solidFill>
                  <a:srgbClr val="FF0000"/>
                </a:solidFill>
              </a:rPr>
              <a:t>Informationsveranstaltung aller Wiesbadener Gymnasien:</a:t>
            </a:r>
          </a:p>
          <a:p>
            <a:r>
              <a:rPr lang="de-DE" dirty="0" smtClean="0"/>
              <a:t>Sa, 5. November 2016, 10 – 13 Uhr, Kulturforum</a:t>
            </a:r>
            <a:endParaRPr lang="de-DE" dirty="0"/>
          </a:p>
        </p:txBody>
      </p:sp>
    </p:spTree>
    <p:extLst>
      <p:ext uri="{BB962C8B-B14F-4D97-AF65-F5344CB8AC3E}">
        <p14:creationId xmlns:p14="http://schemas.microsoft.com/office/powerpoint/2010/main" val="1770400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5" name="Textfeld 4"/>
          <p:cNvSpPr txBox="1"/>
          <p:nvPr/>
        </p:nvSpPr>
        <p:spPr>
          <a:xfrm>
            <a:off x="730697" y="1523302"/>
            <a:ext cx="4035650" cy="523220"/>
          </a:xfrm>
          <a:prstGeom prst="rect">
            <a:avLst/>
          </a:prstGeom>
          <a:noFill/>
        </p:spPr>
        <p:txBody>
          <a:bodyPr wrap="square" rtlCol="0">
            <a:spAutoFit/>
          </a:bodyPr>
          <a:lstStyle/>
          <a:p>
            <a:r>
              <a:rPr lang="de-DE" sz="2800" u="sng" dirty="0" smtClean="0"/>
              <a:t>Gemeinsamkeiten:</a:t>
            </a:r>
            <a:endParaRPr lang="de-DE" sz="2800" u="sng" dirty="0"/>
          </a:p>
        </p:txBody>
      </p:sp>
      <p:sp>
        <p:nvSpPr>
          <p:cNvPr id="6" name="Textfeld 5"/>
          <p:cNvSpPr txBox="1">
            <a:spLocks noChangeArrowheads="1"/>
          </p:cNvSpPr>
          <p:nvPr/>
        </p:nvSpPr>
        <p:spPr bwMode="auto">
          <a:xfrm>
            <a:off x="678628" y="2058197"/>
            <a:ext cx="7200800" cy="1815882"/>
          </a:xfrm>
          <a:prstGeom prst="rect">
            <a:avLst/>
          </a:prstGeom>
          <a:noFill/>
          <a:ln w="9525">
            <a:noFill/>
            <a:miter lim="800000"/>
            <a:headEnd/>
            <a:tailEnd/>
          </a:ln>
        </p:spPr>
        <p:txBody>
          <a:bodyPr wrap="square">
            <a:spAutoFit/>
          </a:bodyPr>
          <a:lstStyle/>
          <a:p>
            <a:pPr>
              <a:buFont typeface="Arial" charset="0"/>
              <a:buChar char="•"/>
            </a:pPr>
            <a:r>
              <a:rPr lang="de-DE" sz="2400" dirty="0" smtClean="0">
                <a:latin typeface="Calibri" pitchFamily="34" charset="0"/>
              </a:rPr>
              <a:t> </a:t>
            </a:r>
            <a:r>
              <a:rPr lang="de-DE" sz="2200" dirty="0" smtClean="0">
                <a:latin typeface="Calibri" pitchFamily="34" charset="0"/>
              </a:rPr>
              <a:t>Hessische Stundentafel</a:t>
            </a:r>
            <a:endParaRPr lang="de-DE" sz="2200" dirty="0">
              <a:latin typeface="Calibri" pitchFamily="34" charset="0"/>
            </a:endParaRPr>
          </a:p>
          <a:p>
            <a:pPr>
              <a:buFont typeface="Arial" charset="0"/>
              <a:buChar char="•"/>
            </a:pPr>
            <a:r>
              <a:rPr lang="de-DE" sz="2200" dirty="0">
                <a:latin typeface="Calibri" pitchFamily="34" charset="0"/>
              </a:rPr>
              <a:t> </a:t>
            </a:r>
            <a:r>
              <a:rPr lang="de-DE" sz="2200" dirty="0" smtClean="0">
                <a:latin typeface="Calibri" pitchFamily="34" charset="0"/>
              </a:rPr>
              <a:t>1. und 2</a:t>
            </a:r>
            <a:r>
              <a:rPr lang="de-DE" sz="2200" dirty="0">
                <a:latin typeface="Calibri" pitchFamily="34" charset="0"/>
              </a:rPr>
              <a:t>. </a:t>
            </a:r>
            <a:r>
              <a:rPr lang="de-DE" sz="2200" dirty="0" smtClean="0">
                <a:latin typeface="Calibri" pitchFamily="34" charset="0"/>
              </a:rPr>
              <a:t>Fremdsprache: Englisch, Latein, Französisch oder</a:t>
            </a:r>
            <a:br>
              <a:rPr lang="de-DE" sz="2200" dirty="0" smtClean="0">
                <a:latin typeface="Calibri" pitchFamily="34" charset="0"/>
              </a:rPr>
            </a:br>
            <a:r>
              <a:rPr lang="de-DE" sz="2200" dirty="0" smtClean="0">
                <a:latin typeface="Calibri" pitchFamily="34" charset="0"/>
              </a:rPr>
              <a:t>  Spanisch</a:t>
            </a:r>
          </a:p>
          <a:p>
            <a:pPr>
              <a:buFont typeface="Arial" charset="0"/>
              <a:buChar char="•"/>
            </a:pPr>
            <a:r>
              <a:rPr lang="de-DE" sz="2200" dirty="0">
                <a:latin typeface="Calibri" pitchFamily="34" charset="0"/>
              </a:rPr>
              <a:t> </a:t>
            </a:r>
            <a:r>
              <a:rPr lang="de-DE" sz="2200" dirty="0" smtClean="0">
                <a:latin typeface="Calibri" pitchFamily="34" charset="0"/>
              </a:rPr>
              <a:t>3. Fremdsprache: Italienisch, Spanisch</a:t>
            </a:r>
            <a:endParaRPr lang="de-DE" sz="2200" dirty="0">
              <a:latin typeface="Calibri" pitchFamily="34" charset="0"/>
            </a:endParaRPr>
          </a:p>
          <a:p>
            <a:pPr>
              <a:buFont typeface="Arial" charset="0"/>
              <a:buChar char="•"/>
            </a:pPr>
            <a:r>
              <a:rPr lang="de-DE" sz="2200" dirty="0">
                <a:latin typeface="Calibri" pitchFamily="34" charset="0"/>
              </a:rPr>
              <a:t> Nachmittagsbetreuung</a:t>
            </a:r>
          </a:p>
        </p:txBody>
      </p:sp>
      <p:sp>
        <p:nvSpPr>
          <p:cNvPr id="8" name="Textfeld 7"/>
          <p:cNvSpPr txBox="1">
            <a:spLocks noChangeArrowheads="1"/>
          </p:cNvSpPr>
          <p:nvPr/>
        </p:nvSpPr>
        <p:spPr bwMode="auto">
          <a:xfrm>
            <a:off x="674292" y="3867020"/>
            <a:ext cx="3643313" cy="523220"/>
          </a:xfrm>
          <a:prstGeom prst="rect">
            <a:avLst/>
          </a:prstGeom>
          <a:noFill/>
        </p:spPr>
        <p:txBody>
          <a:bodyPr wrap="square" rtlCol="0">
            <a:spAutoFit/>
          </a:bodyPr>
          <a:lstStyle>
            <a:defPPr>
              <a:defRPr lang="de-DE"/>
            </a:defPPr>
            <a:lvl1pPr>
              <a:defRPr sz="2800" u="sng"/>
            </a:lvl1pPr>
          </a:lstStyle>
          <a:p>
            <a:r>
              <a:rPr lang="de-DE" dirty="0" smtClean="0"/>
              <a:t>Unterschiede:</a:t>
            </a:r>
            <a:endParaRPr lang="de-DE" dirty="0"/>
          </a:p>
        </p:txBody>
      </p:sp>
      <p:sp>
        <p:nvSpPr>
          <p:cNvPr id="10" name="Textfeld 9"/>
          <p:cNvSpPr txBox="1">
            <a:spLocks noChangeArrowheads="1"/>
          </p:cNvSpPr>
          <p:nvPr/>
        </p:nvSpPr>
        <p:spPr bwMode="auto">
          <a:xfrm>
            <a:off x="674292" y="4390240"/>
            <a:ext cx="7560840" cy="1661993"/>
          </a:xfrm>
          <a:prstGeom prst="rect">
            <a:avLst/>
          </a:prstGeom>
          <a:noFill/>
          <a:ln w="9525">
            <a:noFill/>
            <a:miter lim="800000"/>
            <a:headEnd/>
            <a:tailEnd/>
          </a:ln>
        </p:spPr>
        <p:txBody>
          <a:bodyPr wrap="square">
            <a:spAutoFit/>
          </a:bodyPr>
          <a:lstStyle>
            <a:defPPr>
              <a:defRPr lang="de-DE"/>
            </a:defPPr>
            <a:lvl1pPr>
              <a:buFont typeface="Arial" charset="0"/>
              <a:buChar char="•"/>
              <a:defRPr sz="2400">
                <a:latin typeface="Calibri" pitchFamily="34" charset="0"/>
              </a:defRPr>
            </a:lvl1pPr>
          </a:lstStyle>
          <a:p>
            <a:r>
              <a:rPr lang="de-DE" dirty="0"/>
              <a:t> Sprachenfolge</a:t>
            </a:r>
          </a:p>
          <a:p>
            <a:pPr lvl="1"/>
            <a:r>
              <a:rPr lang="de-DE" dirty="0"/>
              <a:t> 1. FS Latein </a:t>
            </a:r>
            <a:r>
              <a:rPr lang="de-DE" dirty="0" smtClean="0"/>
              <a:t>an </a:t>
            </a:r>
            <a:r>
              <a:rPr lang="de-DE" dirty="0"/>
              <a:t>Dilthey, </a:t>
            </a:r>
            <a:r>
              <a:rPr lang="de-DE" dirty="0" smtClean="0"/>
              <a:t>1. FS Französisch an Gutenberg</a:t>
            </a:r>
            <a:endParaRPr lang="de-DE" dirty="0"/>
          </a:p>
          <a:p>
            <a:r>
              <a:rPr lang="de-DE" dirty="0"/>
              <a:t> Bilingualer Unterricht</a:t>
            </a:r>
          </a:p>
          <a:p>
            <a:pPr lvl="1"/>
            <a:r>
              <a:rPr lang="de-DE" dirty="0"/>
              <a:t> </a:t>
            </a:r>
            <a:r>
              <a:rPr lang="de-DE" dirty="0" smtClean="0"/>
              <a:t>Englisch: Mosbacher Berg und Elly-Heuss</a:t>
            </a:r>
            <a:endParaRPr lang="de-DE" dirty="0"/>
          </a:p>
          <a:p>
            <a:pPr lvl="1"/>
            <a:r>
              <a:rPr lang="de-DE" dirty="0"/>
              <a:t> </a:t>
            </a:r>
            <a:r>
              <a:rPr lang="de-DE" dirty="0" smtClean="0"/>
              <a:t>Französisch: Gutenberg</a:t>
            </a:r>
            <a:endParaRPr lang="de-DE" dirty="0"/>
          </a:p>
        </p:txBody>
      </p:sp>
    </p:spTree>
    <p:extLst>
      <p:ext uri="{BB962C8B-B14F-4D97-AF65-F5344CB8AC3E}">
        <p14:creationId xmlns:p14="http://schemas.microsoft.com/office/powerpoint/2010/main" val="222425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1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10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10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9" name="Textfeld 8"/>
          <p:cNvSpPr txBox="1">
            <a:spLocks noChangeArrowheads="1"/>
          </p:cNvSpPr>
          <p:nvPr/>
        </p:nvSpPr>
        <p:spPr bwMode="auto">
          <a:xfrm>
            <a:off x="214313" y="2428875"/>
            <a:ext cx="3357562" cy="641350"/>
          </a:xfrm>
          <a:prstGeom prst="rect">
            <a:avLst/>
          </a:prstGeom>
          <a:noFill/>
          <a:ln w="9525">
            <a:noFill/>
            <a:miter lim="800000"/>
            <a:headEnd/>
            <a:tailEnd/>
          </a:ln>
        </p:spPr>
        <p:txBody>
          <a:bodyPr>
            <a:spAutoFit/>
          </a:bodyPr>
          <a:lstStyle/>
          <a:p>
            <a:r>
              <a:rPr lang="de-DE" dirty="0">
                <a:latin typeface="Calibri" pitchFamily="34" charset="0"/>
              </a:rPr>
              <a:t>Für Eltern der Klassen 4:</a:t>
            </a:r>
          </a:p>
          <a:p>
            <a:r>
              <a:rPr lang="de-DE" dirty="0">
                <a:latin typeface="Calibri" pitchFamily="34" charset="0"/>
              </a:rPr>
              <a:t>Do. </a:t>
            </a:r>
            <a:r>
              <a:rPr lang="de-DE" dirty="0" smtClean="0">
                <a:latin typeface="Calibri" pitchFamily="34" charset="0"/>
              </a:rPr>
              <a:t>24.11.2016, </a:t>
            </a:r>
            <a:r>
              <a:rPr lang="de-DE" dirty="0">
                <a:latin typeface="Calibri" pitchFamily="34" charset="0"/>
              </a:rPr>
              <a:t>um 19:30 Uhr</a:t>
            </a:r>
          </a:p>
        </p:txBody>
      </p:sp>
      <p:sp>
        <p:nvSpPr>
          <p:cNvPr id="11" name="Textfeld 10"/>
          <p:cNvSpPr txBox="1">
            <a:spLocks noChangeArrowheads="1"/>
          </p:cNvSpPr>
          <p:nvPr/>
        </p:nvSpPr>
        <p:spPr bwMode="auto">
          <a:xfrm>
            <a:off x="4321176" y="5043367"/>
            <a:ext cx="4714875" cy="923330"/>
          </a:xfrm>
          <a:prstGeom prst="rect">
            <a:avLst/>
          </a:prstGeom>
          <a:noFill/>
          <a:ln w="9525">
            <a:noFill/>
            <a:miter lim="800000"/>
            <a:headEnd/>
            <a:tailEnd/>
          </a:ln>
        </p:spPr>
        <p:txBody>
          <a:bodyPr>
            <a:spAutoFit/>
          </a:bodyPr>
          <a:lstStyle/>
          <a:p>
            <a:r>
              <a:rPr lang="de-DE" dirty="0">
                <a:latin typeface="Calibri" pitchFamily="34" charset="0"/>
              </a:rPr>
              <a:t>Für Eltern und Kinder:</a:t>
            </a:r>
          </a:p>
          <a:p>
            <a:r>
              <a:rPr lang="de-DE" dirty="0" smtClean="0">
                <a:latin typeface="Calibri" pitchFamily="34" charset="0"/>
              </a:rPr>
              <a:t>Freitag, 14.12.2016, von 15:00 bis 16:30</a:t>
            </a:r>
          </a:p>
          <a:p>
            <a:r>
              <a:rPr lang="de-DE" dirty="0" smtClean="0">
                <a:latin typeface="Calibri" pitchFamily="34" charset="0"/>
              </a:rPr>
              <a:t>Samstag</a:t>
            </a:r>
            <a:r>
              <a:rPr lang="de-DE" dirty="0">
                <a:latin typeface="Calibri" pitchFamily="34" charset="0"/>
              </a:rPr>
              <a:t>, </a:t>
            </a:r>
            <a:r>
              <a:rPr lang="de-DE" dirty="0" smtClean="0">
                <a:latin typeface="Calibri" pitchFamily="34" charset="0"/>
              </a:rPr>
              <a:t>21.01.2017, von </a:t>
            </a:r>
            <a:r>
              <a:rPr lang="de-DE" dirty="0">
                <a:latin typeface="Calibri" pitchFamily="34" charset="0"/>
              </a:rPr>
              <a:t>10:00 </a:t>
            </a:r>
            <a:r>
              <a:rPr lang="de-DE" dirty="0" smtClean="0">
                <a:latin typeface="Calibri" pitchFamily="34" charset="0"/>
              </a:rPr>
              <a:t>bis 13:00 </a:t>
            </a:r>
            <a:r>
              <a:rPr lang="de-DE" dirty="0">
                <a:latin typeface="Calibri" pitchFamily="34" charset="0"/>
              </a:rPr>
              <a:t>Uhr</a:t>
            </a:r>
          </a:p>
        </p:txBody>
      </p:sp>
      <p:sp>
        <p:nvSpPr>
          <p:cNvPr id="12" name="Textfeld 11"/>
          <p:cNvSpPr txBox="1">
            <a:spLocks noChangeArrowheads="1"/>
          </p:cNvSpPr>
          <p:nvPr/>
        </p:nvSpPr>
        <p:spPr bwMode="auto">
          <a:xfrm>
            <a:off x="142875" y="1857375"/>
            <a:ext cx="6572250" cy="430213"/>
          </a:xfrm>
          <a:prstGeom prst="rect">
            <a:avLst/>
          </a:prstGeom>
          <a:noFill/>
          <a:ln w="9525">
            <a:noFill/>
            <a:miter lim="800000"/>
            <a:headEnd/>
            <a:tailEnd/>
          </a:ln>
        </p:spPr>
        <p:txBody>
          <a:bodyPr>
            <a:spAutoFit/>
          </a:bodyPr>
          <a:lstStyle/>
          <a:p>
            <a:r>
              <a:rPr lang="de-DE" sz="2200" u="sng" dirty="0">
                <a:latin typeface="Verdana" pitchFamily="34" charset="0"/>
              </a:rPr>
              <a:t>Infoveranstaltungen am Mosbacher Berg</a:t>
            </a:r>
          </a:p>
        </p:txBody>
      </p:sp>
      <p:sp>
        <p:nvSpPr>
          <p:cNvPr id="13" name="Textfeld 12"/>
          <p:cNvSpPr txBox="1">
            <a:spLocks noChangeArrowheads="1"/>
          </p:cNvSpPr>
          <p:nvPr/>
        </p:nvSpPr>
        <p:spPr bwMode="auto">
          <a:xfrm>
            <a:off x="4321176" y="6016726"/>
            <a:ext cx="4429124" cy="461963"/>
          </a:xfrm>
          <a:prstGeom prst="rect">
            <a:avLst/>
          </a:prstGeom>
          <a:noFill/>
          <a:ln w="9525">
            <a:noFill/>
            <a:miter lim="800000"/>
            <a:headEnd/>
            <a:tailEnd/>
          </a:ln>
        </p:spPr>
        <p:txBody>
          <a:bodyPr>
            <a:spAutoFit/>
          </a:bodyPr>
          <a:lstStyle/>
          <a:p>
            <a:pPr>
              <a:defRPr/>
            </a:pPr>
            <a:r>
              <a:rPr lang="de-DE" sz="2400" dirty="0">
                <a:ln>
                  <a:solidFill>
                    <a:schemeClr val="accent1">
                      <a:alpha val="66000"/>
                    </a:schemeClr>
                  </a:solidFill>
                </a:ln>
                <a:effectLst>
                  <a:outerShdw blurRad="50800" dist="38100" dir="2700000" algn="tl" rotWithShape="0">
                    <a:schemeClr val="bg1">
                      <a:lumMod val="85000"/>
                      <a:alpha val="40000"/>
                    </a:schemeClr>
                  </a:outerShdw>
                </a:effectLst>
              </a:rPr>
              <a:t>http://www.mosbacher-berg.de</a:t>
            </a:r>
          </a:p>
        </p:txBody>
      </p:sp>
      <p:pic>
        <p:nvPicPr>
          <p:cNvPr id="14" name="Grafik 13" descr="DSC_2909.jpg"/>
          <p:cNvPicPr>
            <a:picLocks noChangeAspect="1"/>
          </p:cNvPicPr>
          <p:nvPr/>
        </p:nvPicPr>
        <p:blipFill>
          <a:blip r:embed="rId3" cstate="print"/>
          <a:stretch>
            <a:fillRect/>
          </a:stretch>
        </p:blipFill>
        <p:spPr>
          <a:xfrm>
            <a:off x="6215074" y="1735040"/>
            <a:ext cx="2662922" cy="1857388"/>
          </a:xfrm>
          <a:prstGeom prst="rect">
            <a:avLst/>
          </a:prstGeom>
          <a:ln w="38100" cap="sq">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miter lim="800000"/>
          </a:ln>
          <a:effectLst>
            <a:outerShdw blurRad="50800" dist="38100" dir="2700000" algn="tl" rotWithShape="0">
              <a:srgbClr val="000000">
                <a:alpha val="43000"/>
              </a:srgbClr>
            </a:outerShdw>
          </a:effectLst>
        </p:spPr>
      </p:pic>
      <p:pic>
        <p:nvPicPr>
          <p:cNvPr id="15" name="Grafik 14" descr="DSC_2129.jpg"/>
          <p:cNvPicPr>
            <a:picLocks noChangeAspect="1"/>
          </p:cNvPicPr>
          <p:nvPr/>
        </p:nvPicPr>
        <p:blipFill>
          <a:blip r:embed="rId4" cstate="print"/>
          <a:stretch>
            <a:fillRect/>
          </a:stretch>
        </p:blipFill>
        <p:spPr>
          <a:xfrm>
            <a:off x="3643306" y="2520858"/>
            <a:ext cx="3274242" cy="2357454"/>
          </a:xfrm>
          <a:prstGeom prst="rect">
            <a:avLst/>
          </a:prstGeom>
          <a:ln w="38100" cap="sq">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miter lim="800000"/>
          </a:ln>
          <a:effectLst>
            <a:outerShdw blurRad="50800" dist="38100" dir="2700000" algn="tl" rotWithShape="0">
              <a:srgbClr val="000000">
                <a:alpha val="43000"/>
              </a:srgbClr>
            </a:outerShdw>
          </a:effectLst>
        </p:spPr>
      </p:pic>
      <p:pic>
        <p:nvPicPr>
          <p:cNvPr id="16" name="Grafik 15" descr="DSC_5130.jpg"/>
          <p:cNvPicPr>
            <a:picLocks noChangeAspect="1"/>
          </p:cNvPicPr>
          <p:nvPr/>
        </p:nvPicPr>
        <p:blipFill>
          <a:blip r:embed="rId5" cstate="print"/>
          <a:stretch>
            <a:fillRect/>
          </a:stretch>
        </p:blipFill>
        <p:spPr>
          <a:xfrm>
            <a:off x="214282" y="3735304"/>
            <a:ext cx="3929090" cy="2646024"/>
          </a:xfrm>
          <a:prstGeom prst="rect">
            <a:avLst/>
          </a:prstGeom>
          <a:ln w="38100" cap="sq">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miter lim="800000"/>
          </a:ln>
          <a:effectLst>
            <a:outerShdw blurRad="50800" dist="38100" dir="2700000" algn="tl" rotWithShape="0">
              <a:srgbClr val="000000">
                <a:alpha val="43000"/>
              </a:srgbClr>
            </a:outerShdw>
          </a:effectLst>
        </p:spPr>
      </p:pic>
      <p:sp>
        <p:nvSpPr>
          <p:cNvPr id="7" name="Freihandform 6"/>
          <p:cNvSpPr/>
          <p:nvPr/>
        </p:nvSpPr>
        <p:spPr>
          <a:xfrm>
            <a:off x="0" y="1628800"/>
            <a:ext cx="9036051" cy="4968552"/>
          </a:xfrm>
          <a:custGeom>
            <a:avLst/>
            <a:gdLst>
              <a:gd name="connsiteX0" fmla="*/ 8892791 w 8922936"/>
              <a:gd name="connsiteY0" fmla="*/ 0 h 4933740"/>
              <a:gd name="connsiteX1" fmla="*/ 6008914 w 8922936"/>
              <a:gd name="connsiteY1" fmla="*/ 10048 h 4933740"/>
              <a:gd name="connsiteX2" fmla="*/ 6018963 w 8922936"/>
              <a:gd name="connsiteY2" fmla="*/ 783771 h 4933740"/>
              <a:gd name="connsiteX3" fmla="*/ 3436536 w 8922936"/>
              <a:gd name="connsiteY3" fmla="*/ 793819 h 4933740"/>
              <a:gd name="connsiteX4" fmla="*/ 3446584 w 8922936"/>
              <a:gd name="connsiteY4" fmla="*/ 1989573 h 4933740"/>
              <a:gd name="connsiteX5" fmla="*/ 0 w 8922936"/>
              <a:gd name="connsiteY5" fmla="*/ 2009670 h 4933740"/>
              <a:gd name="connsiteX6" fmla="*/ 20097 w 8922936"/>
              <a:gd name="connsiteY6" fmla="*/ 4903595 h 4933740"/>
              <a:gd name="connsiteX7" fmla="*/ 4139921 w 8922936"/>
              <a:gd name="connsiteY7" fmla="*/ 4933740 h 4933740"/>
              <a:gd name="connsiteX8" fmla="*/ 4220308 w 8922936"/>
              <a:gd name="connsiteY8" fmla="*/ 3466681 h 4933740"/>
              <a:gd name="connsiteX9" fmla="*/ 6913266 w 8922936"/>
              <a:gd name="connsiteY9" fmla="*/ 3416439 h 4933740"/>
              <a:gd name="connsiteX10" fmla="*/ 6983604 w 8922936"/>
              <a:gd name="connsiteY10" fmla="*/ 2150347 h 4933740"/>
              <a:gd name="connsiteX11" fmla="*/ 8922936 w 8922936"/>
              <a:gd name="connsiteY11" fmla="*/ 2090057 h 4933740"/>
              <a:gd name="connsiteX12" fmla="*/ 8892791 w 8922936"/>
              <a:gd name="connsiteY12" fmla="*/ 0 h 49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2936" h="4933740">
                <a:moveTo>
                  <a:pt x="8892791" y="0"/>
                </a:moveTo>
                <a:lnTo>
                  <a:pt x="6008914" y="10048"/>
                </a:lnTo>
                <a:lnTo>
                  <a:pt x="6018963" y="783771"/>
                </a:lnTo>
                <a:lnTo>
                  <a:pt x="3436536" y="793819"/>
                </a:lnTo>
                <a:cubicBezTo>
                  <a:pt x="3439885" y="1192404"/>
                  <a:pt x="3443235" y="1590988"/>
                  <a:pt x="3446584" y="1989573"/>
                </a:cubicBezTo>
                <a:lnTo>
                  <a:pt x="0" y="2009670"/>
                </a:lnTo>
                <a:lnTo>
                  <a:pt x="20097" y="4903595"/>
                </a:lnTo>
                <a:lnTo>
                  <a:pt x="4139921" y="4933740"/>
                </a:lnTo>
                <a:lnTo>
                  <a:pt x="4220308" y="3466681"/>
                </a:lnTo>
                <a:lnTo>
                  <a:pt x="6913266" y="3416439"/>
                </a:lnTo>
                <a:lnTo>
                  <a:pt x="6983604" y="2150347"/>
                </a:lnTo>
                <a:lnTo>
                  <a:pt x="8922936" y="2090057"/>
                </a:lnTo>
                <a:lnTo>
                  <a:pt x="8892791" y="0"/>
                </a:lnTo>
                <a:close/>
              </a:path>
            </a:pathLst>
          </a:custGeom>
          <a:solidFill>
            <a:schemeClr val="bg1">
              <a:alpha val="98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extLst>
      <p:ext uri="{BB962C8B-B14F-4D97-AF65-F5344CB8AC3E}">
        <p14:creationId xmlns:p14="http://schemas.microsoft.com/office/powerpoint/2010/main" val="1627805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3000"/>
                                        <p:tgtEl>
                                          <p:spTgt spid="7"/>
                                        </p:tgtEl>
                                      </p:cBhvr>
                                    </p:animEffect>
                                    <p:set>
                                      <p:cBhvr>
                                        <p:cTn id="22" dur="1" fill="hold">
                                          <p:stCondLst>
                                            <p:cond delay="2999"/>
                                          </p:stCondLst>
                                        </p:cTn>
                                        <p:tgtEl>
                                          <p:spTgt spid="7"/>
                                        </p:tgtEl>
                                        <p:attrNameLst>
                                          <p:attrName>style.visibility</p:attrName>
                                        </p:attrNameLst>
                                      </p:cBhvr>
                                      <p:to>
                                        <p:strVal val="hidden"/>
                                      </p:to>
                                    </p:se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Information zu Schulformen</a:t>
            </a:r>
            <a:endParaRPr lang="de-DE" dirty="0"/>
          </a:p>
        </p:txBody>
      </p:sp>
      <p:sp>
        <p:nvSpPr>
          <p:cNvPr id="3" name="Untertitel 2"/>
          <p:cNvSpPr>
            <a:spLocks noGrp="1"/>
          </p:cNvSpPr>
          <p:nvPr>
            <p:ph type="subTitle" idx="1"/>
          </p:nvPr>
        </p:nvSpPr>
        <p:spPr/>
        <p:txBody>
          <a:bodyPr/>
          <a:lstStyle/>
          <a:p>
            <a:r>
              <a:rPr lang="de-DE" dirty="0" smtClean="0"/>
              <a:t>Das Gymnasium</a:t>
            </a:r>
            <a:endParaRPr lang="de-DE" dirty="0"/>
          </a:p>
        </p:txBody>
      </p:sp>
      <p:sp>
        <p:nvSpPr>
          <p:cNvPr id="4" name="Textfeld 3"/>
          <p:cNvSpPr txBox="1"/>
          <p:nvPr/>
        </p:nvSpPr>
        <p:spPr>
          <a:xfrm>
            <a:off x="4139952" y="4623519"/>
            <a:ext cx="1872208" cy="461665"/>
          </a:xfrm>
          <a:prstGeom prst="rect">
            <a:avLst/>
          </a:prstGeom>
          <a:noFill/>
          <a:scene3d>
            <a:camera prst="isometricLeftDown">
              <a:rot lat="1800000" lon="2400000" rev="0"/>
            </a:camera>
            <a:lightRig rig="threePt" dir="t"/>
          </a:scene3d>
        </p:spPr>
        <p:txBody>
          <a:bodyPr wrap="square" rtlCol="0">
            <a:spAutoFit/>
          </a:bodyPr>
          <a:lstStyle/>
          <a:p>
            <a:r>
              <a:rPr lang="de-DE" sz="2400" dirty="0" smtClean="0"/>
              <a:t>Hauptschule</a:t>
            </a:r>
            <a:endParaRPr lang="de-DE" sz="2400" dirty="0"/>
          </a:p>
        </p:txBody>
      </p:sp>
      <p:sp>
        <p:nvSpPr>
          <p:cNvPr id="5" name="Textfeld 4"/>
          <p:cNvSpPr txBox="1"/>
          <p:nvPr/>
        </p:nvSpPr>
        <p:spPr>
          <a:xfrm>
            <a:off x="4139952" y="3831431"/>
            <a:ext cx="1584176" cy="461665"/>
          </a:xfrm>
          <a:prstGeom prst="rect">
            <a:avLst/>
          </a:prstGeom>
          <a:noFill/>
          <a:scene3d>
            <a:camera prst="isometricLeftDown">
              <a:rot lat="1800000" lon="2400000" rev="0"/>
            </a:camera>
            <a:lightRig rig="threePt" dir="t"/>
          </a:scene3d>
        </p:spPr>
        <p:txBody>
          <a:bodyPr wrap="square" rtlCol="0">
            <a:spAutoFit/>
          </a:bodyPr>
          <a:lstStyle/>
          <a:p>
            <a:r>
              <a:rPr lang="de-DE" sz="2400" dirty="0" smtClean="0"/>
              <a:t>Realschule</a:t>
            </a:r>
            <a:endParaRPr lang="de-DE" sz="2400" dirty="0"/>
          </a:p>
        </p:txBody>
      </p:sp>
      <p:sp>
        <p:nvSpPr>
          <p:cNvPr id="6" name="Textfeld 5"/>
          <p:cNvSpPr txBox="1"/>
          <p:nvPr/>
        </p:nvSpPr>
        <p:spPr>
          <a:xfrm>
            <a:off x="4139952" y="3068960"/>
            <a:ext cx="1728192" cy="461665"/>
          </a:xfrm>
          <a:prstGeom prst="rect">
            <a:avLst/>
          </a:prstGeom>
          <a:noFill/>
          <a:scene3d>
            <a:camera prst="isometricLeftDown">
              <a:rot lat="1800000" lon="2100000" rev="0"/>
            </a:camera>
            <a:lightRig rig="threePt" dir="t"/>
          </a:scene3d>
        </p:spPr>
        <p:txBody>
          <a:bodyPr wrap="square" rtlCol="0">
            <a:spAutoFit/>
          </a:bodyPr>
          <a:lstStyle/>
          <a:p>
            <a:r>
              <a:rPr lang="de-DE" sz="2400" dirty="0" err="1" smtClean="0"/>
              <a:t>Gymnasiu</a:t>
            </a:r>
            <a:endParaRPr lang="de-DE" sz="2400" dirty="0" smtClean="0"/>
          </a:p>
        </p:txBody>
      </p:sp>
      <p:sp>
        <p:nvSpPr>
          <p:cNvPr id="7" name="Textfeld 6"/>
          <p:cNvSpPr txBox="1"/>
          <p:nvPr/>
        </p:nvSpPr>
        <p:spPr>
          <a:xfrm>
            <a:off x="6487980" y="5219908"/>
            <a:ext cx="432048" cy="369332"/>
          </a:xfrm>
          <a:prstGeom prst="rect">
            <a:avLst/>
          </a:prstGeom>
          <a:noFill/>
          <a:scene3d>
            <a:camera prst="isometricLeftDown">
              <a:rot lat="2400000" lon="2700000" rev="0"/>
            </a:camera>
            <a:lightRig rig="threePt" dir="t"/>
          </a:scene3d>
        </p:spPr>
        <p:txBody>
          <a:bodyPr wrap="square" rtlCol="0">
            <a:spAutoFit/>
          </a:bodyPr>
          <a:lstStyle/>
          <a:p>
            <a:r>
              <a:rPr lang="de-DE" dirty="0" smtClean="0"/>
              <a:t>m</a:t>
            </a:r>
            <a:endParaRPr lang="de-DE" dirty="0"/>
          </a:p>
        </p:txBody>
      </p:sp>
      <p:sp>
        <p:nvSpPr>
          <p:cNvPr id="8" name="Textfeld 7"/>
          <p:cNvSpPr txBox="1"/>
          <p:nvPr/>
        </p:nvSpPr>
        <p:spPr>
          <a:xfrm>
            <a:off x="5656483" y="6093296"/>
            <a:ext cx="3240360" cy="400110"/>
          </a:xfrm>
          <a:prstGeom prst="rect">
            <a:avLst/>
          </a:prstGeom>
          <a:noFill/>
        </p:spPr>
        <p:txBody>
          <a:bodyPr wrap="square" rtlCol="0">
            <a:spAutoFit/>
          </a:bodyPr>
          <a:lstStyle/>
          <a:p>
            <a:r>
              <a:rPr lang="de-DE" sz="2000" spc="200" dirty="0" smtClean="0">
                <a:solidFill>
                  <a:schemeClr val="accent5">
                    <a:lumMod val="75000"/>
                  </a:schemeClr>
                </a:solidFill>
              </a:rPr>
              <a:t>Vollzeitgymnasium </a:t>
            </a:r>
            <a:r>
              <a:rPr lang="de-DE" sz="2000" b="1" spc="200" dirty="0" smtClean="0">
                <a:solidFill>
                  <a:schemeClr val="accent5">
                    <a:lumMod val="75000"/>
                  </a:schemeClr>
                </a:solidFill>
              </a:rPr>
              <a:t>GMB</a:t>
            </a:r>
            <a:endParaRPr lang="de-DE" sz="2000" b="1" spc="200" dirty="0">
              <a:solidFill>
                <a:schemeClr val="accent5">
                  <a:lumMod val="75000"/>
                </a:schemeClr>
              </a:solidFill>
            </a:endParaRPr>
          </a:p>
        </p:txBody>
      </p:sp>
      <p:sp>
        <p:nvSpPr>
          <p:cNvPr id="9" name="Textfeld 8"/>
          <p:cNvSpPr txBox="1"/>
          <p:nvPr/>
        </p:nvSpPr>
        <p:spPr>
          <a:xfrm>
            <a:off x="467544" y="4437112"/>
            <a:ext cx="3384376" cy="1477328"/>
          </a:xfrm>
          <a:prstGeom prst="rect">
            <a:avLst/>
          </a:prstGeom>
          <a:noFill/>
        </p:spPr>
        <p:txBody>
          <a:bodyPr wrap="square" rtlCol="0">
            <a:spAutoFit/>
          </a:bodyPr>
          <a:lstStyle/>
          <a:p>
            <a:pPr marL="285750" indent="-285750">
              <a:buFont typeface="Arial" panose="020B0604020202020204" pitchFamily="34" charset="0"/>
              <a:buChar char="•"/>
            </a:pPr>
            <a:r>
              <a:rPr lang="de-DE" b="1" dirty="0" smtClean="0"/>
              <a:t>Vollzeitgymnasium</a:t>
            </a:r>
            <a:r>
              <a:rPr lang="de-DE" dirty="0" smtClean="0"/>
              <a:t> </a:t>
            </a:r>
            <a:br>
              <a:rPr lang="de-DE" dirty="0" smtClean="0"/>
            </a:br>
            <a:r>
              <a:rPr lang="de-DE" dirty="0" smtClean="0"/>
              <a:t>(Sekundarstufe 1 + Sekundarstufe 2)</a:t>
            </a:r>
          </a:p>
          <a:p>
            <a:pPr marL="285750" indent="-285750">
              <a:buFont typeface="Arial" panose="020B0604020202020204" pitchFamily="34" charset="0"/>
              <a:buChar char="•"/>
            </a:pPr>
            <a:r>
              <a:rPr lang="de-DE" i="1" dirty="0" smtClean="0"/>
              <a:t>Oberstufengymnasium (Sek 2)</a:t>
            </a:r>
          </a:p>
          <a:p>
            <a:pPr marL="285750" indent="-285750">
              <a:buFont typeface="Arial" panose="020B0604020202020204" pitchFamily="34" charset="0"/>
              <a:buChar char="•"/>
            </a:pPr>
            <a:r>
              <a:rPr lang="de-DE" i="1" dirty="0" smtClean="0"/>
              <a:t>Berufliches Gymnasium (Sek 2)</a:t>
            </a:r>
            <a:endParaRPr lang="de-DE" i="1" dirty="0"/>
          </a:p>
        </p:txBody>
      </p:sp>
    </p:spTree>
    <p:extLst>
      <p:ext uri="{BB962C8B-B14F-4D97-AF65-F5344CB8AC3E}">
        <p14:creationId xmlns:p14="http://schemas.microsoft.com/office/powerpoint/2010/main" val="131159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444592"/>
            <a:ext cx="7179692" cy="4880008"/>
          </a:xfrm>
        </p:spPr>
      </p:pic>
      <p:sp>
        <p:nvSpPr>
          <p:cNvPr id="5" name="Textfeld 4"/>
          <p:cNvSpPr txBox="1"/>
          <p:nvPr/>
        </p:nvSpPr>
        <p:spPr>
          <a:xfrm>
            <a:off x="228600" y="1752600"/>
            <a:ext cx="2511907" cy="1397660"/>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20337564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pic>
        <p:nvPicPr>
          <p:cNvPr id="1026" name="Picture 2" descr="D:\Bilder\GMB\GMB_Kalender2014\tit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08920"/>
            <a:ext cx="2736304" cy="2736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139952" y="1772816"/>
            <a:ext cx="4752528" cy="4216539"/>
          </a:xfrm>
          <a:prstGeom prst="rect">
            <a:avLst/>
          </a:prstGeom>
          <a:noFill/>
        </p:spPr>
        <p:txBody>
          <a:bodyPr wrap="square" rtlCol="0">
            <a:spAutoFit/>
          </a:bodyPr>
          <a:lstStyle/>
          <a:p>
            <a:r>
              <a:rPr lang="de-DE" sz="2800" u="sng" dirty="0" smtClean="0"/>
              <a:t>Überblick:</a:t>
            </a:r>
          </a:p>
          <a:p>
            <a:endParaRPr lang="de-DE" sz="2400" dirty="0" smtClean="0"/>
          </a:p>
          <a:p>
            <a:pPr marL="285750" indent="-285750">
              <a:buFont typeface="Arial" panose="020B0604020202020204" pitchFamily="34" charset="0"/>
              <a:buChar char="•"/>
            </a:pPr>
            <a:r>
              <a:rPr lang="de-DE" sz="2400" dirty="0" smtClean="0"/>
              <a:t>Grundsätzliches</a:t>
            </a:r>
          </a:p>
          <a:p>
            <a:pPr marL="285750" indent="-285750">
              <a:buFont typeface="Arial" panose="020B0604020202020204" pitchFamily="34" charset="0"/>
              <a:buChar char="•"/>
            </a:pPr>
            <a:r>
              <a:rPr lang="de-DE" sz="2400" dirty="0" smtClean="0"/>
              <a:t>Organisationsform</a:t>
            </a:r>
          </a:p>
          <a:p>
            <a:pPr marL="742950" lvl="1" indent="-285750">
              <a:buFont typeface="Arial" panose="020B0604020202020204" pitchFamily="34" charset="0"/>
              <a:buChar char="•"/>
            </a:pPr>
            <a:r>
              <a:rPr lang="de-DE" sz="2400" dirty="0" smtClean="0"/>
              <a:t>Sekundarstufe I </a:t>
            </a:r>
          </a:p>
          <a:p>
            <a:pPr marL="742950" lvl="1" indent="-285750">
              <a:buFont typeface="Arial" panose="020B0604020202020204" pitchFamily="34" charset="0"/>
              <a:buChar char="•"/>
            </a:pPr>
            <a:r>
              <a:rPr lang="de-DE" sz="2400" dirty="0" smtClean="0"/>
              <a:t>Sekundarstufe II</a:t>
            </a:r>
          </a:p>
          <a:p>
            <a:pPr marL="285750" indent="-285750">
              <a:buFont typeface="Arial" panose="020B0604020202020204" pitchFamily="34" charset="0"/>
              <a:buChar char="•"/>
            </a:pPr>
            <a:r>
              <a:rPr lang="de-DE" sz="2400" dirty="0" smtClean="0"/>
              <a:t>gymnasiale Eignung</a:t>
            </a:r>
          </a:p>
          <a:p>
            <a:pPr marL="285750" indent="-285750">
              <a:buFont typeface="Arial" panose="020B0604020202020204" pitchFamily="34" charset="0"/>
              <a:buChar char="•"/>
            </a:pPr>
            <a:r>
              <a:rPr lang="de-DE" sz="2400" dirty="0" smtClean="0"/>
              <a:t>G8 – G9</a:t>
            </a:r>
          </a:p>
          <a:p>
            <a:pPr marL="285750" indent="-285750">
              <a:buFont typeface="Arial" panose="020B0604020202020204" pitchFamily="34" charset="0"/>
              <a:buChar char="•"/>
            </a:pPr>
            <a:r>
              <a:rPr lang="de-DE" sz="2400" dirty="0" smtClean="0"/>
              <a:t>Acht Vollgymnasien in Wiesbaden</a:t>
            </a:r>
          </a:p>
          <a:p>
            <a:endParaRPr lang="de-DE" sz="2400" dirty="0" smtClean="0"/>
          </a:p>
          <a:p>
            <a:endParaRPr lang="de-DE" sz="2400" dirty="0"/>
          </a:p>
        </p:txBody>
      </p:sp>
    </p:spTree>
    <p:extLst>
      <p:ext uri="{BB962C8B-B14F-4D97-AF65-F5344CB8AC3E}">
        <p14:creationId xmlns:p14="http://schemas.microsoft.com/office/powerpoint/2010/main" val="409766607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12" name="Textfeld 11"/>
          <p:cNvSpPr txBox="1">
            <a:spLocks noChangeArrowheads="1"/>
          </p:cNvSpPr>
          <p:nvPr/>
        </p:nvSpPr>
        <p:spPr bwMode="auto">
          <a:xfrm>
            <a:off x="179512" y="2143125"/>
            <a:ext cx="8856984" cy="3785652"/>
          </a:xfrm>
          <a:prstGeom prst="rect">
            <a:avLst/>
          </a:prstGeom>
          <a:noFill/>
          <a:ln w="9525">
            <a:noFill/>
            <a:miter lim="800000"/>
            <a:headEnd/>
            <a:tailEnd/>
          </a:ln>
        </p:spPr>
        <p:txBody>
          <a:bodyPr wrap="square">
            <a:spAutoFit/>
          </a:bodyPr>
          <a:lstStyle/>
          <a:p>
            <a:pPr lvl="1" indent="-342900">
              <a:buFont typeface="Arial" panose="020B0604020202020204" pitchFamily="34" charset="0"/>
              <a:buChar char="•"/>
            </a:pPr>
            <a:r>
              <a:rPr lang="de-DE" sz="2400" dirty="0" smtClean="0"/>
              <a:t>Bildungsgang </a:t>
            </a:r>
            <a:r>
              <a:rPr lang="de-DE" sz="2400" dirty="0"/>
              <a:t>mit dem Ziel </a:t>
            </a:r>
            <a:r>
              <a:rPr lang="de-DE" sz="2400" b="1" dirty="0"/>
              <a:t>Abitur</a:t>
            </a:r>
            <a:r>
              <a:rPr lang="de-DE" sz="2400" dirty="0"/>
              <a:t> in 12/13 </a:t>
            </a:r>
            <a:r>
              <a:rPr lang="de-DE" sz="2400" dirty="0" smtClean="0"/>
              <a:t>Jahren</a:t>
            </a:r>
          </a:p>
          <a:p>
            <a:pPr lvl="1" indent="-342900">
              <a:buFont typeface="Arial" panose="020B0604020202020204" pitchFamily="34" charset="0"/>
              <a:buChar char="•"/>
            </a:pPr>
            <a:r>
              <a:rPr lang="de-DE" sz="2400" dirty="0" smtClean="0"/>
              <a:t>gymnasiale </a:t>
            </a:r>
            <a:r>
              <a:rPr lang="de-DE" sz="2400" dirty="0"/>
              <a:t>Bildungsziele:</a:t>
            </a:r>
          </a:p>
          <a:p>
            <a:pPr lvl="2" indent="-342900">
              <a:buFont typeface="Arial" panose="020B0604020202020204" pitchFamily="34" charset="0"/>
              <a:buChar char="•"/>
            </a:pPr>
            <a:r>
              <a:rPr lang="de-DE" sz="2400" dirty="0"/>
              <a:t>vertiefte Allgemeinbildung auf </a:t>
            </a:r>
            <a:r>
              <a:rPr lang="de-DE" sz="2400" b="1" dirty="0"/>
              <a:t>solider fachlicher Basis</a:t>
            </a:r>
          </a:p>
          <a:p>
            <a:pPr lvl="2" indent="-342900">
              <a:buFont typeface="Arial" panose="020B0604020202020204" pitchFamily="34" charset="0"/>
              <a:buChar char="•"/>
            </a:pPr>
            <a:r>
              <a:rPr lang="de-DE" sz="2400" dirty="0"/>
              <a:t>besondere </a:t>
            </a:r>
            <a:r>
              <a:rPr lang="de-DE" sz="2400" b="1" dirty="0"/>
              <a:t>Förderung  intellektueller Fähigkeiten</a:t>
            </a:r>
          </a:p>
          <a:p>
            <a:pPr lvl="2" indent="-342900">
              <a:buFont typeface="Arial" panose="020B0604020202020204" pitchFamily="34" charset="0"/>
              <a:buChar char="•"/>
            </a:pPr>
            <a:r>
              <a:rPr lang="de-DE" sz="2400" dirty="0"/>
              <a:t>Erziehung zur Selbständigkeit als </a:t>
            </a:r>
            <a:r>
              <a:rPr lang="de-DE" sz="2400" b="1" dirty="0"/>
              <a:t>Voraussetzung für Studierfähigkeit</a:t>
            </a:r>
          </a:p>
          <a:p>
            <a:pPr lvl="2" indent="-342900">
              <a:buFont typeface="Arial" panose="020B0604020202020204" pitchFamily="34" charset="0"/>
              <a:buChar char="•"/>
            </a:pPr>
            <a:r>
              <a:rPr lang="de-DE" sz="2400" dirty="0"/>
              <a:t>Berufsqualifizierung für </a:t>
            </a:r>
            <a:r>
              <a:rPr lang="de-DE" sz="2400" b="1" dirty="0"/>
              <a:t>Ausbildung in Berufen mit erhöhten intellektuellen Anforderungen</a:t>
            </a:r>
          </a:p>
          <a:p>
            <a:pPr lvl="2" indent="-342900">
              <a:buFont typeface="Arial" panose="020B0604020202020204" pitchFamily="34" charset="0"/>
              <a:buChar char="•"/>
            </a:pPr>
            <a:r>
              <a:rPr lang="de-DE" sz="2400" dirty="0"/>
              <a:t>fachübergreifend: </a:t>
            </a:r>
            <a:r>
              <a:rPr lang="de-DE" sz="2400" b="1" dirty="0"/>
              <a:t>soziale Kompetenzen </a:t>
            </a:r>
          </a:p>
          <a:p>
            <a:pPr marL="542925" lvl="2" indent="-357188">
              <a:buFont typeface="Arial" panose="020B0604020202020204" pitchFamily="34" charset="0"/>
              <a:buChar char="•"/>
            </a:pPr>
            <a:r>
              <a:rPr lang="de-DE" sz="2400" dirty="0" smtClean="0"/>
              <a:t>Es gibt auch andere Wege zum Abitur.</a:t>
            </a:r>
            <a:endParaRPr lang="de-DE" sz="2400" dirty="0"/>
          </a:p>
        </p:txBody>
      </p:sp>
      <p:sp>
        <p:nvSpPr>
          <p:cNvPr id="2" name="Textfeld 1"/>
          <p:cNvSpPr txBox="1"/>
          <p:nvPr/>
        </p:nvSpPr>
        <p:spPr>
          <a:xfrm>
            <a:off x="3200647" y="1414737"/>
            <a:ext cx="2520280" cy="523220"/>
          </a:xfrm>
          <a:prstGeom prst="rect">
            <a:avLst/>
          </a:prstGeom>
          <a:noFill/>
        </p:spPr>
        <p:txBody>
          <a:bodyPr wrap="square" rtlCol="0">
            <a:spAutoFit/>
          </a:bodyPr>
          <a:lstStyle/>
          <a:p>
            <a:r>
              <a:rPr lang="de-DE" sz="2800" u="sng" dirty="0"/>
              <a:t>Grundsätzliches</a:t>
            </a:r>
          </a:p>
        </p:txBody>
      </p:sp>
    </p:spTree>
    <p:extLst>
      <p:ext uri="{BB962C8B-B14F-4D97-AF65-F5344CB8AC3E}">
        <p14:creationId xmlns:p14="http://schemas.microsoft.com/office/powerpoint/2010/main" val="3646419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10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1000"/>
                                        <p:tgtEl>
                                          <p:spTgt spid="1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fade">
                                      <p:cBhvr>
                                        <p:cTn id="25" dur="1000"/>
                                        <p:tgtEl>
                                          <p:spTgt spid="1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fade">
                                      <p:cBhvr>
                                        <p:cTn id="28" dur="10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200646" y="1414737"/>
            <a:ext cx="3027538" cy="523220"/>
          </a:xfrm>
          <a:prstGeom prst="rect">
            <a:avLst/>
          </a:prstGeom>
          <a:noFill/>
        </p:spPr>
        <p:txBody>
          <a:bodyPr wrap="square" rtlCol="0">
            <a:spAutoFit/>
          </a:bodyPr>
          <a:lstStyle/>
          <a:p>
            <a:r>
              <a:rPr lang="de-DE" sz="2800" u="sng" dirty="0" smtClean="0"/>
              <a:t>Organisationsform</a:t>
            </a:r>
            <a:endParaRPr lang="de-DE" sz="2800" u="sng" dirty="0"/>
          </a:p>
        </p:txBody>
      </p:sp>
      <p:graphicFrame>
        <p:nvGraphicFramePr>
          <p:cNvPr id="5" name="Tabelle 4"/>
          <p:cNvGraphicFramePr>
            <a:graphicFrameLocks noGrp="1"/>
          </p:cNvGraphicFramePr>
          <p:nvPr>
            <p:extLst>
              <p:ext uri="{D42A27DB-BD31-4B8C-83A1-F6EECF244321}">
                <p14:modId xmlns:p14="http://schemas.microsoft.com/office/powerpoint/2010/main" val="1639048297"/>
              </p:ext>
            </p:extLst>
          </p:nvPr>
        </p:nvGraphicFramePr>
        <p:xfrm>
          <a:off x="500063" y="2357438"/>
          <a:ext cx="8193180" cy="4297680"/>
        </p:xfrm>
        <a:graphic>
          <a:graphicData uri="http://schemas.openxmlformats.org/drawingml/2006/table">
            <a:tbl>
              <a:tblPr firstRow="1" bandRow="1">
                <a:tableStyleId>{5C22544A-7EE6-4342-B048-85BDC9FD1C3A}</a:tableStyleId>
              </a:tblPr>
              <a:tblGrid>
                <a:gridCol w="903585"/>
                <a:gridCol w="1368152"/>
                <a:gridCol w="1943105"/>
                <a:gridCol w="2377375"/>
                <a:gridCol w="1600963"/>
              </a:tblGrid>
              <a:tr h="349409">
                <a:tc>
                  <a:txBody>
                    <a:bodyPr/>
                    <a:lstStyle/>
                    <a:p>
                      <a:pPr marL="0" algn="l" defTabSz="914400" rtl="0" eaLnBrk="1" latinLnBrk="0" hangingPunct="1"/>
                      <a:r>
                        <a:rPr lang="de-DE" sz="1800" b="0" kern="1200" dirty="0" smtClean="0">
                          <a:solidFill>
                            <a:schemeClr val="dk1"/>
                          </a:solidFill>
                          <a:latin typeface="+mn-lt"/>
                          <a:ea typeface="+mn-ea"/>
                          <a:cs typeface="+mn-cs"/>
                        </a:rPr>
                        <a:t>Stufe</a:t>
                      </a:r>
                      <a:endParaRPr lang="de-DE" sz="1800" b="0" kern="1200" dirty="0">
                        <a:solidFill>
                          <a:schemeClr val="dk1"/>
                        </a:solidFill>
                        <a:latin typeface="+mn-lt"/>
                        <a:ea typeface="+mn-ea"/>
                        <a:cs typeface="+mn-cs"/>
                      </a:endParaRPr>
                    </a:p>
                  </a:txBody>
                  <a:tcPr>
                    <a:solidFill>
                      <a:srgbClr val="FDD5A3"/>
                    </a:solidFill>
                  </a:tcPr>
                </a:tc>
                <a:tc>
                  <a:txBody>
                    <a:bodyPr/>
                    <a:lstStyle/>
                    <a:p>
                      <a:pPr marL="0" algn="l" defTabSz="914400" rtl="0" eaLnBrk="1" latinLnBrk="0" hangingPunct="1"/>
                      <a:r>
                        <a:rPr lang="de-DE" sz="1800" b="0" kern="1200" dirty="0" smtClean="0">
                          <a:solidFill>
                            <a:schemeClr val="dk1"/>
                          </a:solidFill>
                          <a:latin typeface="+mn-lt"/>
                          <a:ea typeface="+mn-ea"/>
                          <a:cs typeface="+mn-cs"/>
                        </a:rPr>
                        <a:t>Klasse</a:t>
                      </a:r>
                      <a:endParaRPr lang="de-DE" sz="1800" b="0" kern="1200" dirty="0">
                        <a:solidFill>
                          <a:schemeClr val="dk1"/>
                        </a:solidFill>
                        <a:latin typeface="+mn-lt"/>
                        <a:ea typeface="+mn-ea"/>
                        <a:cs typeface="+mn-cs"/>
                      </a:endParaRPr>
                    </a:p>
                  </a:txBody>
                  <a:tcPr>
                    <a:solidFill>
                      <a:srgbClr val="FDD5A3"/>
                    </a:solidFill>
                  </a:tcPr>
                </a:tc>
                <a:tc gridSpan="3">
                  <a:txBody>
                    <a:bodyPr/>
                    <a:lstStyle/>
                    <a:p>
                      <a:pPr marL="0" algn="l" defTabSz="914400" rtl="0" eaLnBrk="1" latinLnBrk="0" hangingPunct="1"/>
                      <a:r>
                        <a:rPr lang="de-DE" sz="1800" b="0" kern="1200" dirty="0" smtClean="0">
                          <a:solidFill>
                            <a:schemeClr val="dk1"/>
                          </a:solidFill>
                          <a:latin typeface="+mn-lt"/>
                          <a:ea typeface="+mn-ea"/>
                          <a:cs typeface="+mn-cs"/>
                        </a:rPr>
                        <a:t>Fächerkanon (D, E, M, 2.FS, </a:t>
                      </a:r>
                      <a:r>
                        <a:rPr lang="de-DE" sz="1800" b="0" kern="1200" dirty="0" err="1" smtClean="0">
                          <a:solidFill>
                            <a:schemeClr val="dk1"/>
                          </a:solidFill>
                          <a:latin typeface="+mn-lt"/>
                          <a:ea typeface="+mn-ea"/>
                          <a:cs typeface="+mn-cs"/>
                        </a:rPr>
                        <a:t>Ge</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PoWi</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Ek</a:t>
                      </a:r>
                      <a:r>
                        <a:rPr lang="de-DE" sz="1800" b="0" kern="1200" dirty="0" smtClean="0">
                          <a:solidFill>
                            <a:schemeClr val="dk1"/>
                          </a:solidFill>
                          <a:latin typeface="+mn-lt"/>
                          <a:ea typeface="+mn-ea"/>
                          <a:cs typeface="+mn-cs"/>
                        </a:rPr>
                        <a:t>, Reli/</a:t>
                      </a:r>
                      <a:r>
                        <a:rPr lang="de-DE" sz="1800" b="0" kern="1200" dirty="0" err="1" smtClean="0">
                          <a:solidFill>
                            <a:schemeClr val="dk1"/>
                          </a:solidFill>
                          <a:latin typeface="+mn-lt"/>
                          <a:ea typeface="+mn-ea"/>
                          <a:cs typeface="+mn-cs"/>
                        </a:rPr>
                        <a:t>Eth</a:t>
                      </a:r>
                      <a:r>
                        <a:rPr lang="de-DE" sz="1800" b="0" kern="1200" dirty="0" smtClean="0">
                          <a:solidFill>
                            <a:schemeClr val="dk1"/>
                          </a:solidFill>
                          <a:latin typeface="+mn-lt"/>
                          <a:ea typeface="+mn-ea"/>
                          <a:cs typeface="+mn-cs"/>
                        </a:rPr>
                        <a:t>, Bio, </a:t>
                      </a:r>
                      <a:r>
                        <a:rPr lang="de-DE" sz="1800" b="0" kern="1200" dirty="0" err="1" smtClean="0">
                          <a:solidFill>
                            <a:schemeClr val="dk1"/>
                          </a:solidFill>
                          <a:latin typeface="+mn-lt"/>
                          <a:ea typeface="+mn-ea"/>
                          <a:cs typeface="+mn-cs"/>
                        </a:rPr>
                        <a:t>Che</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Phy</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Spo</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Mu</a:t>
                      </a:r>
                      <a:r>
                        <a:rPr lang="de-DE" sz="1800" b="0" kern="1200" dirty="0" smtClean="0">
                          <a:solidFill>
                            <a:schemeClr val="dk1"/>
                          </a:solidFill>
                          <a:latin typeface="+mn-lt"/>
                          <a:ea typeface="+mn-ea"/>
                          <a:cs typeface="+mn-cs"/>
                        </a:rPr>
                        <a:t>, </a:t>
                      </a:r>
                      <a:r>
                        <a:rPr lang="de-DE" sz="1800" b="0" kern="1200" dirty="0" err="1" smtClean="0">
                          <a:solidFill>
                            <a:schemeClr val="dk1"/>
                          </a:solidFill>
                          <a:latin typeface="+mn-lt"/>
                          <a:ea typeface="+mn-ea"/>
                          <a:cs typeface="+mn-cs"/>
                        </a:rPr>
                        <a:t>Ku</a:t>
                      </a:r>
                      <a:r>
                        <a:rPr lang="de-DE" sz="1800" b="0" kern="1200" dirty="0" smtClean="0">
                          <a:solidFill>
                            <a:schemeClr val="dk1"/>
                          </a:solidFill>
                          <a:latin typeface="+mn-lt"/>
                          <a:ea typeface="+mn-ea"/>
                          <a:cs typeface="+mn-cs"/>
                        </a:rPr>
                        <a:t>)</a:t>
                      </a:r>
                    </a:p>
                  </a:txBody>
                  <a:tcPr>
                    <a:solidFill>
                      <a:srgbClr val="FDD5A3"/>
                    </a:solidFill>
                  </a:tcPr>
                </a:tc>
                <a:tc hMerge="1">
                  <a:txBody>
                    <a:bodyPr/>
                    <a:lstStyle/>
                    <a:p>
                      <a:endParaRPr lang="de-DE" dirty="0"/>
                    </a:p>
                  </a:txBody>
                  <a:tcPr/>
                </a:tc>
                <a:tc hMerge="1">
                  <a:txBody>
                    <a:bodyPr/>
                    <a:lstStyle/>
                    <a:p>
                      <a:pPr marL="0" algn="ctr" defTabSz="914400" rtl="0" eaLnBrk="1" latinLnBrk="0" hangingPunct="1"/>
                      <a:endParaRPr lang="de-DE" sz="1800" kern="1200" dirty="0">
                        <a:solidFill>
                          <a:schemeClr val="dk1"/>
                        </a:solidFill>
                        <a:latin typeface="+mn-lt"/>
                        <a:ea typeface="+mn-ea"/>
                        <a:cs typeface="+mn-cs"/>
                      </a:endParaRPr>
                    </a:p>
                  </a:txBody>
                  <a:tcPr/>
                </a:tc>
              </a:tr>
              <a:tr h="349409">
                <a:tc rowSpan="5">
                  <a:txBody>
                    <a:bodyPr/>
                    <a:lstStyle/>
                    <a:p>
                      <a:r>
                        <a:rPr lang="de-DE" dirty="0" smtClean="0"/>
                        <a:t>Sek I</a:t>
                      </a:r>
                      <a:endParaRPr lang="de-DE" dirty="0"/>
                    </a:p>
                  </a:txBody>
                  <a:tcPr>
                    <a:solidFill>
                      <a:srgbClr val="9CD6FE"/>
                    </a:solidFill>
                  </a:tcPr>
                </a:tc>
                <a:tc>
                  <a:txBody>
                    <a:bodyPr/>
                    <a:lstStyle/>
                    <a:p>
                      <a:pPr marL="0" algn="l" defTabSz="914400" rtl="0" eaLnBrk="1" latinLnBrk="0" hangingPunct="1"/>
                      <a:r>
                        <a:rPr lang="de-DE" sz="1800" kern="1200" dirty="0" smtClean="0">
                          <a:solidFill>
                            <a:schemeClr val="dk1"/>
                          </a:solidFill>
                          <a:latin typeface="+mn-lt"/>
                          <a:ea typeface="+mn-ea"/>
                          <a:cs typeface="+mn-cs"/>
                        </a:rPr>
                        <a:t>5</a:t>
                      </a:r>
                      <a:endParaRPr lang="de-DE" sz="1800" kern="1200" dirty="0">
                        <a:solidFill>
                          <a:schemeClr val="dk1"/>
                        </a:solidFill>
                        <a:latin typeface="+mn-lt"/>
                        <a:ea typeface="+mn-ea"/>
                        <a:cs typeface="+mn-cs"/>
                      </a:endParaRPr>
                    </a:p>
                  </a:txBody>
                  <a:tcPr>
                    <a:solidFill>
                      <a:srgbClr val="9CD6FE"/>
                    </a:solidFill>
                  </a:tcPr>
                </a:tc>
                <a:tc>
                  <a:txBody>
                    <a:bodyPr/>
                    <a:lstStyle/>
                    <a:p>
                      <a:pPr algn="ctr"/>
                      <a:r>
                        <a:rPr lang="de-DE" dirty="0" smtClean="0"/>
                        <a:t>+1. Fremdsprache</a:t>
                      </a:r>
                      <a:endParaRPr lang="de-DE" dirty="0"/>
                    </a:p>
                  </a:txBody>
                  <a:tcPr>
                    <a:solidFill>
                      <a:srgbClr val="9CD6FE"/>
                    </a:solidFill>
                  </a:tcPr>
                </a:tc>
                <a:tc>
                  <a:txBody>
                    <a:bodyPr/>
                    <a:lstStyle/>
                    <a:p>
                      <a:endParaRPr lang="de-DE" dirty="0"/>
                    </a:p>
                  </a:txBody>
                  <a:tcPr>
                    <a:solidFill>
                      <a:srgbClr val="9CD6FE"/>
                    </a:solidFill>
                  </a:tcPr>
                </a:tc>
                <a:tc rowSpan="6">
                  <a:txBody>
                    <a:bodyPr/>
                    <a:lstStyle/>
                    <a:p>
                      <a:pPr algn="ctr"/>
                      <a:endParaRPr lang="de-DE" dirty="0" smtClean="0"/>
                    </a:p>
                    <a:p>
                      <a:pPr algn="ctr"/>
                      <a:endParaRPr lang="de-DE" dirty="0" smtClean="0"/>
                    </a:p>
                    <a:p>
                      <a:pPr algn="ctr"/>
                      <a:r>
                        <a:rPr lang="de-DE" dirty="0" smtClean="0"/>
                        <a:t>WU</a:t>
                      </a:r>
                      <a:r>
                        <a:rPr lang="de-DE" baseline="0" dirty="0" smtClean="0"/>
                        <a:t> (4/5h)</a:t>
                      </a:r>
                      <a:endParaRPr lang="de-DE" dirty="0"/>
                    </a:p>
                    <a:p>
                      <a:pPr algn="ctr"/>
                      <a:endParaRPr lang="de-DE" sz="1400" dirty="0" smtClean="0"/>
                    </a:p>
                    <a:p>
                      <a:pPr algn="ctr"/>
                      <a:r>
                        <a:rPr lang="de-DE" sz="1400" dirty="0" smtClean="0"/>
                        <a:t>Ab </a:t>
                      </a:r>
                      <a:r>
                        <a:rPr lang="de-DE" sz="1400" dirty="0" err="1" smtClean="0"/>
                        <a:t>Kl</a:t>
                      </a:r>
                      <a:r>
                        <a:rPr lang="de-DE" sz="1400" dirty="0" smtClean="0"/>
                        <a:t> 8: WU 3. Fremdsprache</a:t>
                      </a:r>
                      <a:endParaRPr lang="de-DE"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smtClean="0">
                          <a:solidFill>
                            <a:schemeClr val="dk1"/>
                          </a:solidFill>
                          <a:latin typeface="+mn-lt"/>
                          <a:ea typeface="+mn-ea"/>
                          <a:cs typeface="+mn-cs"/>
                        </a:rPr>
                        <a:t>möglich</a:t>
                      </a:r>
                    </a:p>
                  </a:txBody>
                  <a:tcPr>
                    <a:solidFill>
                      <a:srgbClr val="9CD6FE"/>
                    </a:solidFill>
                  </a:tcPr>
                </a:tc>
              </a:tr>
              <a:tr h="349409">
                <a:tc vMerge="1">
                  <a:txBody>
                    <a:bodyPr/>
                    <a:lstStyle/>
                    <a:p>
                      <a:endParaRPr lang="de-DE" dirty="0"/>
                    </a:p>
                  </a:txBody>
                  <a:tcPr/>
                </a:tc>
                <a:tc>
                  <a:txBody>
                    <a:bodyPr/>
                    <a:lstStyle/>
                    <a:p>
                      <a:r>
                        <a:rPr lang="de-DE" dirty="0" smtClean="0"/>
                        <a:t>6</a:t>
                      </a:r>
                      <a:endParaRPr lang="de-DE" dirty="0"/>
                    </a:p>
                  </a:txBody>
                  <a:tcPr/>
                </a:tc>
                <a:tc>
                  <a:txBody>
                    <a:bodyPr/>
                    <a:lstStyle/>
                    <a:p>
                      <a:pPr algn="ctr"/>
                      <a:r>
                        <a:rPr lang="de-DE" dirty="0" smtClean="0"/>
                        <a:t>"</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+2. Fremdsprache (G8/G9)</a:t>
                      </a:r>
                    </a:p>
                  </a:txBody>
                  <a:tcPr/>
                </a:tc>
                <a:tc vMerge="1">
                  <a:txBody>
                    <a:bodyPr/>
                    <a:lstStyle/>
                    <a:p>
                      <a:pPr algn="ctr"/>
                      <a:endParaRPr lang="de-DE" dirty="0"/>
                    </a:p>
                  </a:txBody>
                  <a:tcPr/>
                </a:tc>
              </a:tr>
              <a:tr h="349409">
                <a:tc vMerge="1">
                  <a:txBody>
                    <a:bodyPr/>
                    <a:lstStyle/>
                    <a:p>
                      <a:endParaRPr lang="de-DE" dirty="0"/>
                    </a:p>
                  </a:txBody>
                  <a:tcPr/>
                </a:tc>
                <a:tc>
                  <a:txBody>
                    <a:bodyPr/>
                    <a:lstStyle/>
                    <a:p>
                      <a:pPr marL="0" algn="l" defTabSz="914400" rtl="0" eaLnBrk="1" latinLnBrk="0" hangingPunct="1"/>
                      <a:r>
                        <a:rPr lang="de-DE" sz="1800" kern="1200" dirty="0" smtClean="0">
                          <a:solidFill>
                            <a:schemeClr val="dk1"/>
                          </a:solidFill>
                          <a:latin typeface="+mn-lt"/>
                          <a:ea typeface="+mn-ea"/>
                          <a:cs typeface="+mn-cs"/>
                        </a:rPr>
                        <a:t>7</a:t>
                      </a:r>
                      <a:endParaRPr lang="de-DE" sz="1800" kern="1200" dirty="0">
                        <a:solidFill>
                          <a:schemeClr val="dk1"/>
                        </a:solidFill>
                        <a:latin typeface="+mn-lt"/>
                        <a:ea typeface="+mn-ea"/>
                        <a:cs typeface="+mn-cs"/>
                      </a:endParaRPr>
                    </a:p>
                  </a:txBody>
                  <a:tcPr>
                    <a:solidFill>
                      <a:srgbClr val="9CD6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solidFill>
                      <a:srgbClr val="9CD6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+2. Fremdsprache (G9)</a:t>
                      </a:r>
                      <a:endParaRPr lang="de-DE" dirty="0"/>
                    </a:p>
                  </a:txBody>
                  <a:tcPr>
                    <a:solidFill>
                      <a:srgbClr val="9CD6FE"/>
                    </a:solidFill>
                  </a:tcPr>
                </a:tc>
                <a:tc vMerge="1">
                  <a:txBody>
                    <a:bodyPr/>
                    <a:lstStyle/>
                    <a:p>
                      <a:pPr algn="ctr"/>
                      <a:endParaRPr lang="de-DE" dirty="0"/>
                    </a:p>
                  </a:txBody>
                  <a:tcPr/>
                </a:tc>
              </a:tr>
              <a:tr h="349409">
                <a:tc vMerge="1">
                  <a:txBody>
                    <a:bodyPr/>
                    <a:lstStyle/>
                    <a:p>
                      <a:endParaRPr lang="de-DE" dirty="0"/>
                    </a:p>
                  </a:txBody>
                  <a:tcPr/>
                </a:tc>
                <a:tc>
                  <a:txBody>
                    <a:bodyPr/>
                    <a:lstStyle/>
                    <a:p>
                      <a:r>
                        <a:rPr lang="de-DE" dirty="0" smtClean="0"/>
                        <a:t>8</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tc>
                <a:tc>
                  <a:txBody>
                    <a:bodyPr/>
                    <a:lstStyle/>
                    <a:p>
                      <a:pPr algn="ctr"/>
                      <a:r>
                        <a:rPr lang="de-DE" dirty="0" smtClean="0"/>
                        <a:t>"</a:t>
                      </a:r>
                      <a:endParaRPr lang="de-DE" dirty="0"/>
                    </a:p>
                  </a:txBody>
                  <a:tcPr/>
                </a:tc>
                <a:tc vMerge="1">
                  <a:txBody>
                    <a:bodyPr/>
                    <a:lstStyle/>
                    <a:p>
                      <a:pPr algn="ctr"/>
                      <a:endParaRPr lang="de-DE" sz="1400" dirty="0"/>
                    </a:p>
                  </a:txBody>
                  <a:tcPr/>
                </a:tc>
              </a:tr>
              <a:tr h="349409">
                <a:tc vMerge="1">
                  <a:txBody>
                    <a:bodyPr/>
                    <a:lstStyle/>
                    <a:p>
                      <a:endParaRPr lang="de-DE" dirty="0"/>
                    </a:p>
                  </a:txBody>
                  <a:tcPr/>
                </a:tc>
                <a:tc>
                  <a:txBody>
                    <a:bodyPr/>
                    <a:lstStyle/>
                    <a:p>
                      <a:pPr marL="0" algn="l" defTabSz="914400" rtl="0" eaLnBrk="1" latinLnBrk="0" hangingPunct="1"/>
                      <a:r>
                        <a:rPr lang="de-DE" sz="1800" kern="1200" dirty="0" smtClean="0">
                          <a:solidFill>
                            <a:schemeClr val="dk1"/>
                          </a:solidFill>
                          <a:latin typeface="+mn-lt"/>
                          <a:ea typeface="+mn-ea"/>
                          <a:cs typeface="+mn-cs"/>
                        </a:rPr>
                        <a:t>9</a:t>
                      </a:r>
                      <a:endParaRPr lang="de-DE" sz="1800" kern="1200" dirty="0">
                        <a:solidFill>
                          <a:schemeClr val="dk1"/>
                        </a:solidFill>
                        <a:latin typeface="+mn-lt"/>
                        <a:ea typeface="+mn-ea"/>
                        <a:cs typeface="+mn-cs"/>
                      </a:endParaRPr>
                    </a:p>
                  </a:txBody>
                  <a:tcPr>
                    <a:solidFill>
                      <a:srgbClr val="9CD6FE"/>
                    </a:solidFill>
                  </a:tcPr>
                </a:tc>
                <a:tc>
                  <a:txBody>
                    <a:bodyPr/>
                    <a:lstStyle/>
                    <a:p>
                      <a:pPr algn="ctr"/>
                      <a:r>
                        <a:rPr lang="de-DE" dirty="0" smtClean="0"/>
                        <a:t>"</a:t>
                      </a:r>
                      <a:endParaRPr lang="de-DE" dirty="0"/>
                    </a:p>
                  </a:txBody>
                  <a:tcPr>
                    <a:solidFill>
                      <a:srgbClr val="9CD6FE"/>
                    </a:solidFill>
                  </a:tcPr>
                </a:tc>
                <a:tc>
                  <a:txBody>
                    <a:bodyPr/>
                    <a:lstStyle/>
                    <a:p>
                      <a:pPr algn="ctr"/>
                      <a:r>
                        <a:rPr lang="de-DE" dirty="0" smtClean="0"/>
                        <a:t>"</a:t>
                      </a:r>
                      <a:endParaRPr lang="de-DE" dirty="0"/>
                    </a:p>
                  </a:txBody>
                  <a:tcPr>
                    <a:solidFill>
                      <a:srgbClr val="9CD6FE"/>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smtClean="0"/>
                    </a:p>
                  </a:txBody>
                  <a:tcPr/>
                </a:tc>
              </a:tr>
              <a:tr h="349409">
                <a:tc>
                  <a:txBody>
                    <a:bodyPr/>
                    <a:lstStyle/>
                    <a:p>
                      <a:r>
                        <a:rPr lang="de-DE" dirty="0" smtClean="0"/>
                        <a:t>Nur G9</a:t>
                      </a:r>
                      <a:endParaRPr lang="de-DE" dirty="0"/>
                    </a:p>
                  </a:txBody>
                  <a:tcPr/>
                </a:tc>
                <a:tc>
                  <a:txBody>
                    <a:bodyPr/>
                    <a:lstStyle/>
                    <a:p>
                      <a:r>
                        <a:rPr lang="de-DE" dirty="0" smtClean="0"/>
                        <a:t>10</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smtClean="0"/>
                    </a:p>
                  </a:txBody>
                  <a:tcPr/>
                </a:tc>
              </a:tr>
              <a:tr h="349409">
                <a:tc rowSpan="3">
                  <a:txBody>
                    <a:bodyPr/>
                    <a:lstStyle/>
                    <a:p>
                      <a:r>
                        <a:rPr lang="de-DE" dirty="0" smtClean="0"/>
                        <a:t>Sek II (GO)</a:t>
                      </a:r>
                      <a:endParaRPr lang="de-DE" dirty="0"/>
                    </a:p>
                  </a:txBody>
                  <a:tcPr>
                    <a:solidFill>
                      <a:srgbClr val="67C0FD"/>
                    </a:solidFill>
                  </a:tcPr>
                </a:tc>
                <a:tc>
                  <a:txBody>
                    <a:bodyPr/>
                    <a:lstStyle/>
                    <a:p>
                      <a:r>
                        <a:rPr lang="de-DE" dirty="0" smtClean="0"/>
                        <a:t>E 1+E2 (10)</a:t>
                      </a:r>
                      <a:endParaRPr lang="de-DE" dirty="0"/>
                    </a:p>
                  </a:txBody>
                  <a:tcPr>
                    <a:solidFill>
                      <a:srgbClr val="67C0FD"/>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mind. 2 fortgeführte Fremdsprachen</a:t>
                      </a:r>
                    </a:p>
                  </a:txBody>
                  <a:tcPr>
                    <a:solidFill>
                      <a:srgbClr val="67C0FD"/>
                    </a:solidFill>
                  </a:tcPr>
                </a:tc>
                <a:tc hMerge="1">
                  <a:txBody>
                    <a:bodyPr/>
                    <a:lstStyle/>
                    <a:p>
                      <a:endParaRPr lang="de-D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smtClean="0"/>
                    </a:p>
                  </a:txBody>
                  <a:tcPr>
                    <a:solidFill>
                      <a:srgbClr val="67C0FD"/>
                    </a:solidFill>
                  </a:tcPr>
                </a:tc>
              </a:tr>
              <a:tr h="349409">
                <a:tc vMerge="1">
                  <a:txBody>
                    <a:bodyPr/>
                    <a:lstStyle/>
                    <a:p>
                      <a:endParaRPr lang="de-DE" dirty="0"/>
                    </a:p>
                  </a:txBody>
                  <a:tcPr/>
                </a:tc>
                <a:tc>
                  <a:txBody>
                    <a:bodyPr/>
                    <a:lstStyle/>
                    <a:p>
                      <a:r>
                        <a:rPr lang="de-DE" dirty="0" smtClean="0"/>
                        <a:t>Q 1+Q2  (11)</a:t>
                      </a:r>
                      <a:endParaRPr lang="de-DE" dirty="0"/>
                    </a:p>
                  </a:txBody>
                  <a:tcPr/>
                </a:tc>
                <a:tc>
                  <a:txBody>
                    <a:bodyPr/>
                    <a:lstStyle/>
                    <a:p>
                      <a:pPr algn="ctr"/>
                      <a:r>
                        <a:rPr lang="de-DE" dirty="0" smtClean="0"/>
                        <a:t>LK</a:t>
                      </a:r>
                      <a:r>
                        <a:rPr lang="de-DE" baseline="0" dirty="0" smtClean="0"/>
                        <a:t> 1, LK 2</a:t>
                      </a:r>
                      <a:endParaRPr lang="de-DE" dirty="0"/>
                    </a:p>
                  </a:txBody>
                  <a:tcPr/>
                </a:tc>
                <a:tc gridSpan="2">
                  <a:txBody>
                    <a:bodyPr/>
                    <a:lstStyle/>
                    <a:p>
                      <a:pPr algn="ctr"/>
                      <a:r>
                        <a:rPr lang="de-DE" dirty="0" smtClean="0"/>
                        <a:t>mind. 1 Fremdsprache</a:t>
                      </a:r>
                      <a:endParaRPr lang="de-DE" dirty="0"/>
                    </a:p>
                  </a:txBody>
                  <a:tcPr/>
                </a:tc>
                <a:tc hMerge="1">
                  <a:txBody>
                    <a:bodyPr/>
                    <a:lstStyle/>
                    <a:p>
                      <a:pPr algn="ctr"/>
                      <a:endParaRPr lang="de-DE" dirty="0"/>
                    </a:p>
                  </a:txBody>
                  <a:tcPr/>
                </a:tc>
              </a:tr>
              <a:tr h="349409">
                <a:tc vMerge="1">
                  <a:txBody>
                    <a:bodyPr/>
                    <a:lstStyle/>
                    <a:p>
                      <a:endParaRPr lang="de-DE" dirty="0"/>
                    </a:p>
                  </a:txBody>
                  <a:tcPr/>
                </a:tc>
                <a:tc>
                  <a:txBody>
                    <a:bodyPr/>
                    <a:lstStyle/>
                    <a:p>
                      <a:r>
                        <a:rPr lang="de-DE" dirty="0" smtClean="0"/>
                        <a:t>Q 3+Q4 (12)</a:t>
                      </a:r>
                      <a:endParaRPr lang="de-DE" dirty="0"/>
                    </a:p>
                  </a:txBody>
                  <a:tcPr>
                    <a:solidFill>
                      <a:srgbClr val="67C0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solidFill>
                      <a:srgbClr val="67C0FD"/>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t>
                      </a:r>
                    </a:p>
                  </a:txBody>
                  <a:tcPr>
                    <a:solidFill>
                      <a:srgbClr val="67C0FD"/>
                    </a:solidFill>
                  </a:tcPr>
                </a:tc>
                <a:tc hMerge="1">
                  <a:txBody>
                    <a:bodyPr/>
                    <a:lstStyle/>
                    <a:p>
                      <a:pPr algn="ctr"/>
                      <a:endParaRPr lang="de-DE" dirty="0"/>
                    </a:p>
                  </a:txBody>
                  <a:tcPr/>
                </a:tc>
              </a:tr>
              <a:tr h="349409">
                <a:tc>
                  <a:txBody>
                    <a:bodyPr/>
                    <a:lstStyle/>
                    <a:p>
                      <a:r>
                        <a:rPr lang="de-DE" dirty="0" smtClean="0"/>
                        <a:t>Abitur</a:t>
                      </a:r>
                      <a:endParaRPr lang="de-DE" dirty="0"/>
                    </a:p>
                  </a:txBody>
                  <a:tcPr/>
                </a:tc>
                <a:tc gridSpan="4">
                  <a:txBody>
                    <a:bodyPr/>
                    <a:lstStyle/>
                    <a:p>
                      <a:pPr algn="ctr"/>
                      <a:r>
                        <a:rPr lang="de-DE" dirty="0" smtClean="0"/>
                        <a:t>allgemeine Studierfähigkeit</a:t>
                      </a:r>
                      <a:endParaRPr lang="de-DE" dirty="0"/>
                    </a:p>
                  </a:txBody>
                  <a:tcPr/>
                </a:tc>
                <a:tc hMerge="1">
                  <a:txBody>
                    <a:bodyPr/>
                    <a:lstStyle/>
                    <a:p>
                      <a:pPr algn="ctr"/>
                      <a:endParaRPr lang="de-DE" dirty="0"/>
                    </a:p>
                  </a:txBody>
                  <a:tcPr/>
                </a:tc>
                <a:tc hMerge="1">
                  <a:txBody>
                    <a:bodyPr/>
                    <a:lstStyle/>
                    <a:p>
                      <a:endParaRPr lang="de-DE"/>
                    </a:p>
                  </a:txBody>
                  <a:tcPr/>
                </a:tc>
                <a:tc hMerge="1">
                  <a:txBody>
                    <a:bodyPr/>
                    <a:lstStyle/>
                    <a:p>
                      <a:pPr algn="ctr"/>
                      <a:endParaRPr lang="de-DE" dirty="0"/>
                    </a:p>
                  </a:txBody>
                  <a:tcPr/>
                </a:tc>
              </a:tr>
            </a:tbl>
          </a:graphicData>
        </a:graphic>
      </p:graphicFrame>
    </p:spTree>
    <p:extLst>
      <p:ext uri="{BB962C8B-B14F-4D97-AF65-F5344CB8AC3E}">
        <p14:creationId xmlns:p14="http://schemas.microsoft.com/office/powerpoint/2010/main" val="497109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200646" y="1414737"/>
            <a:ext cx="3675610" cy="523220"/>
          </a:xfrm>
          <a:prstGeom prst="rect">
            <a:avLst/>
          </a:prstGeom>
          <a:noFill/>
        </p:spPr>
        <p:txBody>
          <a:bodyPr wrap="square" rtlCol="0">
            <a:spAutoFit/>
          </a:bodyPr>
          <a:lstStyle/>
          <a:p>
            <a:r>
              <a:rPr lang="de-DE" sz="2800" u="sng" dirty="0" smtClean="0"/>
              <a:t>Gymnasiale Eignung</a:t>
            </a:r>
            <a:endParaRPr lang="de-DE" sz="2800" u="sng" dirty="0"/>
          </a:p>
        </p:txBody>
      </p:sp>
      <p:sp>
        <p:nvSpPr>
          <p:cNvPr id="5" name="Textfeld 4"/>
          <p:cNvSpPr txBox="1">
            <a:spLocks noChangeArrowheads="1"/>
          </p:cNvSpPr>
          <p:nvPr/>
        </p:nvSpPr>
        <p:spPr bwMode="auto">
          <a:xfrm>
            <a:off x="489344" y="2204864"/>
            <a:ext cx="8143875" cy="3693319"/>
          </a:xfrm>
          <a:prstGeom prst="rect">
            <a:avLst/>
          </a:prstGeom>
          <a:noFill/>
          <a:ln w="9525">
            <a:noFill/>
            <a:miter lim="800000"/>
            <a:headEnd/>
            <a:tailEnd/>
          </a:ln>
        </p:spPr>
        <p:txBody>
          <a:bodyPr>
            <a:spAutoFit/>
          </a:bodyPr>
          <a:lstStyle/>
          <a:p>
            <a:r>
              <a:rPr lang="de-DE" sz="2600" i="1" dirty="0">
                <a:latin typeface="Calibri" pitchFamily="34" charset="0"/>
              </a:rPr>
              <a:t>Das Gymnasium ist eine Schule für Jugendliche, die sich in besonderem Maße </a:t>
            </a:r>
            <a:r>
              <a:rPr lang="de-DE" sz="2600" b="1" i="1" dirty="0">
                <a:latin typeface="Calibri" pitchFamily="34" charset="0"/>
              </a:rPr>
              <a:t>geistig beweglich, lernbegierig und phantasievoll </a:t>
            </a:r>
            <a:r>
              <a:rPr lang="de-DE" sz="2600" i="1" dirty="0">
                <a:latin typeface="Calibri" pitchFamily="34" charset="0"/>
              </a:rPr>
              <a:t>erweisen</a:t>
            </a:r>
            <a:r>
              <a:rPr lang="de-DE" sz="2600" b="1" i="1" dirty="0">
                <a:latin typeface="Calibri" pitchFamily="34" charset="0"/>
              </a:rPr>
              <a:t>, schnell, zielstrebig und differenziert lernen</a:t>
            </a:r>
            <a:r>
              <a:rPr lang="de-DE" sz="2600" i="1" dirty="0">
                <a:latin typeface="Calibri" pitchFamily="34" charset="0"/>
              </a:rPr>
              <a:t> können, ein gutes Gedächtnis haben, sich gern </a:t>
            </a:r>
            <a:r>
              <a:rPr lang="de-DE" sz="2600" b="1" i="1" dirty="0">
                <a:latin typeface="Calibri" pitchFamily="34" charset="0"/>
              </a:rPr>
              <a:t>selbständig, ausdauernd und von verschiedenen Seiten mit Denk- und Gestaltungsaufgaben</a:t>
            </a:r>
            <a:r>
              <a:rPr lang="de-DE" sz="2600" i="1" dirty="0">
                <a:latin typeface="Calibri" pitchFamily="34" charset="0"/>
              </a:rPr>
              <a:t> beschäftigen und die Bereitschaft erkennen lassen, die </a:t>
            </a:r>
            <a:r>
              <a:rPr lang="de-DE" sz="2600" b="1" i="1" dirty="0">
                <a:latin typeface="Calibri" pitchFamily="34" charset="0"/>
              </a:rPr>
              <a:t>Anstrengung</a:t>
            </a:r>
            <a:r>
              <a:rPr lang="de-DE" sz="2600" i="1" dirty="0">
                <a:latin typeface="Calibri" pitchFamily="34" charset="0"/>
              </a:rPr>
              <a:t> auf sich zu nehmen, die der Bildungsgang des Gymnasiums abverlangt.</a:t>
            </a:r>
          </a:p>
        </p:txBody>
      </p:sp>
      <p:sp>
        <p:nvSpPr>
          <p:cNvPr id="6" name="Textfeld 5"/>
          <p:cNvSpPr txBox="1"/>
          <p:nvPr/>
        </p:nvSpPr>
        <p:spPr>
          <a:xfrm>
            <a:off x="6588224" y="6190466"/>
            <a:ext cx="2376264" cy="461665"/>
          </a:xfrm>
          <a:prstGeom prst="rect">
            <a:avLst/>
          </a:prstGeom>
          <a:noFill/>
        </p:spPr>
        <p:txBody>
          <a:bodyPr wrap="square" rtlCol="0">
            <a:spAutoFit/>
          </a:bodyPr>
          <a:lstStyle/>
          <a:p>
            <a:r>
              <a:rPr lang="de-DE" sz="800" dirty="0" err="1" smtClean="0"/>
              <a:t>Qulle</a:t>
            </a:r>
            <a:r>
              <a:rPr lang="de-DE" sz="800" dirty="0" smtClean="0"/>
              <a:t>: Staatsinstitut für Schulqualität und Bildungsforschung München: „Lehrplan I Das Gymnasium in Bayern“ München 1990</a:t>
            </a:r>
            <a:endParaRPr lang="de-DE" sz="800" dirty="0"/>
          </a:p>
        </p:txBody>
      </p:sp>
    </p:spTree>
    <p:extLst>
      <p:ext uri="{BB962C8B-B14F-4D97-AF65-F5344CB8AC3E}">
        <p14:creationId xmlns:p14="http://schemas.microsoft.com/office/powerpoint/2010/main" val="57361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200646" y="1414737"/>
            <a:ext cx="3675610" cy="523220"/>
          </a:xfrm>
          <a:prstGeom prst="rect">
            <a:avLst/>
          </a:prstGeom>
          <a:noFill/>
        </p:spPr>
        <p:txBody>
          <a:bodyPr wrap="square" rtlCol="0">
            <a:spAutoFit/>
          </a:bodyPr>
          <a:lstStyle/>
          <a:p>
            <a:r>
              <a:rPr lang="de-DE" sz="2800" u="sng" dirty="0" smtClean="0"/>
              <a:t>Gymnasiale Eignung</a:t>
            </a:r>
            <a:endParaRPr lang="de-DE" sz="2800" u="sng" dirty="0"/>
          </a:p>
        </p:txBody>
      </p:sp>
      <p:sp>
        <p:nvSpPr>
          <p:cNvPr id="5" name="Textfeld 4"/>
          <p:cNvSpPr txBox="1">
            <a:spLocks noChangeArrowheads="1"/>
          </p:cNvSpPr>
          <p:nvPr/>
        </p:nvSpPr>
        <p:spPr bwMode="auto">
          <a:xfrm>
            <a:off x="489344" y="2204864"/>
            <a:ext cx="8143875" cy="3785652"/>
          </a:xfrm>
          <a:prstGeom prst="rect">
            <a:avLst/>
          </a:prstGeom>
          <a:noFill/>
          <a:ln w="9525">
            <a:noFill/>
            <a:miter lim="800000"/>
            <a:headEnd/>
            <a:tailEnd/>
          </a:ln>
        </p:spPr>
        <p:txBody>
          <a:bodyPr>
            <a:spAutoFit/>
          </a:bodyPr>
          <a:lstStyle/>
          <a:p>
            <a:pPr>
              <a:buFont typeface="Arial" charset="0"/>
              <a:buChar char="•"/>
            </a:pPr>
            <a:r>
              <a:rPr lang="de-DE" sz="2400" dirty="0" smtClean="0">
                <a:latin typeface="Calibri" pitchFamily="34" charset="0"/>
              </a:rPr>
              <a:t> Ist Ihr Kind </a:t>
            </a:r>
            <a:r>
              <a:rPr lang="de-DE" sz="2400" b="1" dirty="0" smtClean="0">
                <a:latin typeface="Calibri" pitchFamily="34" charset="0"/>
              </a:rPr>
              <a:t>ausdauernd</a:t>
            </a:r>
            <a:r>
              <a:rPr lang="de-DE" sz="2400" dirty="0" smtClean="0">
                <a:latin typeface="Calibri" pitchFamily="34" charset="0"/>
              </a:rPr>
              <a:t>, wenn es liest, malt, schreibt oder </a:t>
            </a:r>
            <a:br>
              <a:rPr lang="de-DE" sz="2400" dirty="0" smtClean="0">
                <a:latin typeface="Calibri" pitchFamily="34" charset="0"/>
              </a:rPr>
            </a:br>
            <a:r>
              <a:rPr lang="de-DE" sz="2400" dirty="0" smtClean="0">
                <a:latin typeface="Calibri" pitchFamily="34" charset="0"/>
              </a:rPr>
              <a:t>  bastelt?</a:t>
            </a:r>
          </a:p>
          <a:p>
            <a:pPr>
              <a:buFont typeface="Arial" charset="0"/>
              <a:buChar char="•"/>
            </a:pPr>
            <a:r>
              <a:rPr lang="de-DE" sz="2400" dirty="0" smtClean="0">
                <a:latin typeface="Calibri" pitchFamily="34" charset="0"/>
              </a:rPr>
              <a:t> Kann </a:t>
            </a:r>
            <a:r>
              <a:rPr lang="de-DE" sz="2400" dirty="0">
                <a:latin typeface="Calibri" pitchFamily="34" charset="0"/>
              </a:rPr>
              <a:t>Ihr Kind auf </a:t>
            </a:r>
            <a:r>
              <a:rPr lang="de-DE" sz="2400" b="1" dirty="0">
                <a:latin typeface="Calibri" pitchFamily="34" charset="0"/>
              </a:rPr>
              <a:t>Freizeit und Spaß</a:t>
            </a:r>
            <a:r>
              <a:rPr lang="de-DE" sz="2400" dirty="0">
                <a:latin typeface="Calibri" pitchFamily="34" charset="0"/>
              </a:rPr>
              <a:t> auch mal </a:t>
            </a:r>
            <a:r>
              <a:rPr lang="de-DE" sz="2400" b="1" dirty="0">
                <a:latin typeface="Calibri" pitchFamily="34" charset="0"/>
              </a:rPr>
              <a:t>verzichten</a:t>
            </a:r>
            <a:r>
              <a:rPr lang="de-DE" sz="2400" dirty="0">
                <a:latin typeface="Calibri" pitchFamily="34" charset="0"/>
              </a:rPr>
              <a:t>, wenn</a:t>
            </a:r>
            <a:br>
              <a:rPr lang="de-DE" sz="2400" dirty="0">
                <a:latin typeface="Calibri" pitchFamily="34" charset="0"/>
              </a:rPr>
            </a:br>
            <a:r>
              <a:rPr lang="de-DE" sz="2400" dirty="0">
                <a:latin typeface="Calibri" pitchFamily="34" charset="0"/>
              </a:rPr>
              <a:t>  Wichtigeres ansteht</a:t>
            </a:r>
            <a:r>
              <a:rPr lang="de-DE" sz="2400" dirty="0" smtClean="0">
                <a:latin typeface="Calibri" pitchFamily="34" charset="0"/>
              </a:rPr>
              <a:t>?</a:t>
            </a:r>
          </a:p>
          <a:p>
            <a:pPr>
              <a:buFont typeface="Arial" charset="0"/>
              <a:buChar char="•"/>
            </a:pPr>
            <a:r>
              <a:rPr lang="de-DE" sz="2400" dirty="0" smtClean="0">
                <a:latin typeface="Calibri" pitchFamily="34" charset="0"/>
              </a:rPr>
              <a:t> Hat Ihr Kind bisher seine Aufgaben </a:t>
            </a:r>
            <a:r>
              <a:rPr lang="de-DE" sz="2400" b="1" dirty="0" smtClean="0">
                <a:latin typeface="Calibri" pitchFamily="34" charset="0"/>
              </a:rPr>
              <a:t>selbstständig und </a:t>
            </a:r>
            <a:br>
              <a:rPr lang="de-DE" sz="2400" b="1" dirty="0" smtClean="0">
                <a:latin typeface="Calibri" pitchFamily="34" charset="0"/>
              </a:rPr>
            </a:br>
            <a:r>
              <a:rPr lang="de-DE" sz="2400" b="1" dirty="0" smtClean="0">
                <a:latin typeface="Calibri" pitchFamily="34" charset="0"/>
              </a:rPr>
              <a:t>  ordentlich</a:t>
            </a:r>
            <a:r>
              <a:rPr lang="de-DE" sz="2400" dirty="0" smtClean="0">
                <a:latin typeface="Calibri" pitchFamily="34" charset="0"/>
              </a:rPr>
              <a:t> erledigt?</a:t>
            </a:r>
          </a:p>
          <a:p>
            <a:pPr>
              <a:buFont typeface="Arial" charset="0"/>
              <a:buChar char="•"/>
            </a:pPr>
            <a:r>
              <a:rPr lang="de-DE" sz="2400" dirty="0" smtClean="0">
                <a:latin typeface="Calibri" pitchFamily="34" charset="0"/>
              </a:rPr>
              <a:t> Kann Ihr Kind auch mit Misserfolgen umgehen?</a:t>
            </a:r>
          </a:p>
          <a:p>
            <a:pPr>
              <a:buFont typeface="Arial" charset="0"/>
              <a:buChar char="•"/>
            </a:pPr>
            <a:r>
              <a:rPr lang="de-DE" sz="2400" dirty="0" smtClean="0">
                <a:latin typeface="Calibri" pitchFamily="34" charset="0"/>
              </a:rPr>
              <a:t> Geht Ihr Kind gern zur Schule?</a:t>
            </a:r>
          </a:p>
          <a:p>
            <a:pPr>
              <a:buFont typeface="Arial" charset="0"/>
              <a:buChar char="•"/>
            </a:pPr>
            <a:r>
              <a:rPr lang="de-DE" sz="2400" dirty="0" smtClean="0">
                <a:latin typeface="Calibri" pitchFamily="34" charset="0"/>
              </a:rPr>
              <a:t> </a:t>
            </a:r>
            <a:r>
              <a:rPr lang="de-DE" sz="2400" b="1" dirty="0" smtClean="0">
                <a:latin typeface="Calibri" pitchFamily="34" charset="0"/>
              </a:rPr>
              <a:t>Welche </a:t>
            </a:r>
            <a:r>
              <a:rPr lang="de-DE" sz="2400" b="1" dirty="0">
                <a:latin typeface="Calibri" pitchFamily="34" charset="0"/>
              </a:rPr>
              <a:t>Empfehlung gibt die Grundschule?</a:t>
            </a:r>
          </a:p>
          <a:p>
            <a:pPr>
              <a:buFont typeface="Arial" charset="0"/>
              <a:buChar char="•"/>
            </a:pPr>
            <a:endParaRPr lang="de-DE" sz="2400" dirty="0">
              <a:latin typeface="Calibri" pitchFamily="34" charset="0"/>
            </a:endParaRPr>
          </a:p>
        </p:txBody>
      </p:sp>
    </p:spTree>
    <p:extLst>
      <p:ext uri="{BB962C8B-B14F-4D97-AF65-F5344CB8AC3E}">
        <p14:creationId xmlns:p14="http://schemas.microsoft.com/office/powerpoint/2010/main" val="1006222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Das Gymnasium</a:t>
            </a:r>
            <a:endParaRPr lang="de-DE" dirty="0"/>
          </a:p>
        </p:txBody>
      </p:sp>
      <p:sp>
        <p:nvSpPr>
          <p:cNvPr id="2" name="Textfeld 1"/>
          <p:cNvSpPr txBox="1"/>
          <p:nvPr/>
        </p:nvSpPr>
        <p:spPr>
          <a:xfrm>
            <a:off x="395536" y="1414737"/>
            <a:ext cx="6843464" cy="954107"/>
          </a:xfrm>
          <a:prstGeom prst="rect">
            <a:avLst/>
          </a:prstGeom>
          <a:noFill/>
        </p:spPr>
        <p:txBody>
          <a:bodyPr wrap="square" rtlCol="0">
            <a:spAutoFit/>
          </a:bodyPr>
          <a:lstStyle/>
          <a:p>
            <a:r>
              <a:rPr lang="de-DE" sz="2800" u="sng" dirty="0" smtClean="0"/>
              <a:t>Entscheiden Sie aufgrund der individuellen Leistungen Ihres Kindes</a:t>
            </a:r>
            <a:endParaRPr lang="de-DE" sz="2800" u="sng" dirty="0"/>
          </a:p>
        </p:txBody>
      </p:sp>
      <p:pic>
        <p:nvPicPr>
          <p:cNvPr id="7" name="Picture 18" descr="Zeugnis2"/>
          <p:cNvPicPr>
            <a:picLocks noChangeAspect="1" noChangeArrowheads="1"/>
          </p:cNvPicPr>
          <p:nvPr/>
        </p:nvPicPr>
        <p:blipFill>
          <a:blip r:embed="rId3"/>
          <a:srcRect/>
          <a:stretch>
            <a:fillRect/>
          </a:stretch>
        </p:blipFill>
        <p:spPr bwMode="auto">
          <a:xfrm>
            <a:off x="292893" y="1224326"/>
            <a:ext cx="6881813" cy="9809163"/>
          </a:xfrm>
          <a:prstGeom prst="rect">
            <a:avLst/>
          </a:prstGeom>
          <a:noFill/>
          <a:ln w="9525">
            <a:noFill/>
            <a:miter lim="800000"/>
            <a:headEnd/>
            <a:tailEnd/>
          </a:ln>
        </p:spPr>
      </p:pic>
      <p:pic>
        <p:nvPicPr>
          <p:cNvPr id="6" name="Picture 19" descr="Wahl2"/>
          <p:cNvPicPr>
            <a:picLocks noChangeAspect="1" noChangeArrowheads="1"/>
          </p:cNvPicPr>
          <p:nvPr/>
        </p:nvPicPr>
        <p:blipFill>
          <a:blip r:embed="rId4"/>
          <a:srcRect/>
          <a:stretch>
            <a:fillRect/>
          </a:stretch>
        </p:blipFill>
        <p:spPr bwMode="auto">
          <a:xfrm>
            <a:off x="650478" y="-1539552"/>
            <a:ext cx="6333579" cy="9210762"/>
          </a:xfrm>
          <a:prstGeom prst="rect">
            <a:avLst/>
          </a:prstGeom>
          <a:noFill/>
          <a:ln w="9525">
            <a:noFill/>
            <a:miter lim="800000"/>
            <a:headEnd/>
            <a:tailEnd/>
          </a:ln>
        </p:spPr>
      </p:pic>
    </p:spTree>
    <p:extLst>
      <p:ext uri="{BB962C8B-B14F-4D97-AF65-F5344CB8AC3E}">
        <p14:creationId xmlns:p14="http://schemas.microsoft.com/office/powerpoint/2010/main" val="2616308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MB_Star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MB_2013_Schulform">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MB_Star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Schulformen1</Template>
  <TotalTime>0</TotalTime>
  <Words>2388</Words>
  <Application>Microsoft Office PowerPoint</Application>
  <PresentationFormat>Bildschirmpräsentation (4:3)</PresentationFormat>
  <Paragraphs>655</Paragraphs>
  <Slides>18</Slides>
  <Notes>17</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18</vt:i4>
      </vt:variant>
    </vt:vector>
  </HeadingPairs>
  <TitlesOfParts>
    <vt:vector size="25" baseType="lpstr">
      <vt:lpstr>Arial</vt:lpstr>
      <vt:lpstr>Calibri</vt:lpstr>
      <vt:lpstr>Times New Roman</vt:lpstr>
      <vt:lpstr>Verdana</vt:lpstr>
      <vt:lpstr>GMB_Start</vt:lpstr>
      <vt:lpstr>GMB_2013_Schulform</vt:lpstr>
      <vt:lpstr>1_GMB_Start</vt:lpstr>
      <vt:lpstr>Information zu Schulformen</vt:lpstr>
      <vt:lpstr>Information zu Schulformen</vt:lpstr>
      <vt:lpstr>PowerPoint-Präsentation</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lpstr>Das Gymnasium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 Heins</dc:creator>
  <cp:lastModifiedBy>Antina Manig</cp:lastModifiedBy>
  <cp:revision>120</cp:revision>
  <dcterms:created xsi:type="dcterms:W3CDTF">2013-10-27T13:09:49Z</dcterms:created>
  <dcterms:modified xsi:type="dcterms:W3CDTF">2016-10-03T11:16:55Z</dcterms:modified>
</cp:coreProperties>
</file>